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22"/>
  </p:notesMasterIdLst>
  <p:sldIdLst>
    <p:sldId id="267" r:id="rId3"/>
    <p:sldId id="321" r:id="rId4"/>
    <p:sldId id="322" r:id="rId5"/>
    <p:sldId id="266" r:id="rId6"/>
    <p:sldId id="323" r:id="rId7"/>
    <p:sldId id="325" r:id="rId8"/>
    <p:sldId id="314" r:id="rId9"/>
    <p:sldId id="326" r:id="rId10"/>
    <p:sldId id="324" r:id="rId11"/>
    <p:sldId id="274" r:id="rId12"/>
    <p:sldId id="265" r:id="rId13"/>
    <p:sldId id="381" r:id="rId14"/>
    <p:sldId id="363" r:id="rId15"/>
    <p:sldId id="364" r:id="rId16"/>
    <p:sldId id="362" r:id="rId17"/>
    <p:sldId id="297" r:id="rId18"/>
    <p:sldId id="382" r:id="rId19"/>
    <p:sldId id="301" r:id="rId20"/>
    <p:sldId id="282"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D565"/>
    <a:srgbClr val="50CDEA"/>
    <a:srgbClr val="66FF66"/>
    <a:srgbClr val="009900"/>
    <a:srgbClr val="CC33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8" autoAdjust="0"/>
    <p:restoredTop sz="90643" autoAdjust="0"/>
  </p:normalViewPr>
  <p:slideViewPr>
    <p:cSldViewPr>
      <p:cViewPr varScale="1">
        <p:scale>
          <a:sx n="100" d="100"/>
          <a:sy n="100" d="100"/>
        </p:scale>
        <p:origin x="214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E70B8E-4867-411E-A62A-9E243D6244FE}" type="datetimeFigureOut">
              <a:rPr lang="ru-RU" smtClean="0"/>
              <a:t>06.02.2020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D0CFB9-6D15-45CD-8765-7C1E763466A0}" type="slidenum">
              <a:rPr lang="ru-RU" smtClean="0"/>
              <a:t>‹#›</a:t>
            </a:fld>
            <a:endParaRPr lang="ru-RU"/>
          </a:p>
        </p:txBody>
      </p:sp>
    </p:spTree>
    <p:extLst>
      <p:ext uri="{BB962C8B-B14F-4D97-AF65-F5344CB8AC3E}">
        <p14:creationId xmlns:p14="http://schemas.microsoft.com/office/powerpoint/2010/main" val="1734457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5D0CFB9-6D15-45CD-8765-7C1E763466A0}" type="slidenum">
              <a:rPr lang="ru-RU" smtClean="0"/>
              <a:t>1</a:t>
            </a:fld>
            <a:endParaRPr lang="ru-RU"/>
          </a:p>
        </p:txBody>
      </p:sp>
    </p:spTree>
    <p:extLst>
      <p:ext uri="{BB962C8B-B14F-4D97-AF65-F5344CB8AC3E}">
        <p14:creationId xmlns:p14="http://schemas.microsoft.com/office/powerpoint/2010/main" val="3879951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B4C71EC6-210F-42DE-9C53-41977AD35B3D}" type="datetimeFigureOut">
              <a:rPr lang="ru-RU" smtClean="0"/>
              <a:pPr/>
              <a:t>06.02.2020</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solidFill>
                <a:srgbClr val="53548A">
                  <a:tint val="20000"/>
                </a:srgbClr>
              </a:solidFill>
            </a:endParaRPr>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B19B0651-EE4F-4900-A07F-96A6BFA9D0F0}" type="slidenum">
              <a:rPr lang="ru-RU" smtClean="0"/>
              <a:pPr/>
              <a:t>‹#›</a:t>
            </a:fld>
            <a:endParaRPr lang="ru-RU"/>
          </a:p>
        </p:txBody>
      </p:sp>
    </p:spTree>
    <p:extLst>
      <p:ext uri="{BB962C8B-B14F-4D97-AF65-F5344CB8AC3E}">
        <p14:creationId xmlns:p14="http://schemas.microsoft.com/office/powerpoint/2010/main" val="2231801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solidFill>
              </a:rPr>
              <a:pPr/>
              <a:t>06.02.2020</a:t>
            </a:fld>
            <a:endParaRPr lang="ru-RU">
              <a:solidFill>
                <a:prstClr val="black"/>
              </a:solidFill>
            </a:endParaRPr>
          </a:p>
        </p:txBody>
      </p:sp>
      <p:sp>
        <p:nvSpPr>
          <p:cNvPr id="5" name="Нижний колонтитул 4"/>
          <p:cNvSpPr>
            <a:spLocks noGrp="1"/>
          </p:cNvSpPr>
          <p:nvPr>
            <p:ph type="ftr" sz="quarter" idx="11"/>
          </p:nvPr>
        </p:nvSpPr>
        <p:spPr/>
        <p:txBody>
          <a:bodyPr/>
          <a:lstStyle/>
          <a:p>
            <a:endParaRPr lang="ru-RU">
              <a:solidFill>
                <a:prstClr val="black"/>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273491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solidFill>
              </a:rPr>
              <a:pPr/>
              <a:t>06.02.2020</a:t>
            </a:fld>
            <a:endParaRPr lang="ru-RU">
              <a:solidFill>
                <a:prstClr val="black"/>
              </a:solidFill>
            </a:endParaRPr>
          </a:p>
        </p:txBody>
      </p:sp>
      <p:sp>
        <p:nvSpPr>
          <p:cNvPr id="5" name="Нижний колонтитул 4"/>
          <p:cNvSpPr>
            <a:spLocks noGrp="1"/>
          </p:cNvSpPr>
          <p:nvPr>
            <p:ph type="ftr" sz="quarter" idx="11"/>
          </p:nvPr>
        </p:nvSpPr>
        <p:spPr/>
        <p:txBody>
          <a:bodyPr/>
          <a:lstStyle/>
          <a:p>
            <a:endParaRPr lang="ru-RU">
              <a:solidFill>
                <a:prstClr val="black"/>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3988420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06.02.2020</a:t>
            </a:fld>
            <a:endParaRPr lang="ru-RU"/>
          </a:p>
        </p:txBody>
      </p:sp>
      <p:sp>
        <p:nvSpPr>
          <p:cNvPr id="5" name="Footer Placeholder 4"/>
          <p:cNvSpPr>
            <a:spLocks noGrp="1"/>
          </p:cNvSpPr>
          <p:nvPr>
            <p:ph type="ftr" sz="quarter" idx="11"/>
          </p:nvPr>
        </p:nvSpPr>
        <p:spPr/>
        <p:txBody>
          <a:bodyPr/>
          <a:lstStyle/>
          <a:p>
            <a:endParaRPr lang="ru-RU">
              <a:solidFill>
                <a:srgbClr val="53548A">
                  <a:tint val="2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614406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solidFill>
              </a:rPr>
              <a:pPr/>
              <a:t>06.02.2020</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2929383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white"/>
                </a:solidFill>
              </a:rPr>
              <a:pPr/>
              <a:t>06.02.2020</a:t>
            </a:fld>
            <a:endParaRPr lang="ru-RU">
              <a:solidFill>
                <a:prstClr val="white"/>
              </a:solidFill>
            </a:endParaRPr>
          </a:p>
        </p:txBody>
      </p:sp>
      <p:sp>
        <p:nvSpPr>
          <p:cNvPr id="5" name="Footer Placeholder 4"/>
          <p:cNvSpPr>
            <a:spLocks noGrp="1"/>
          </p:cNvSpPr>
          <p:nvPr>
            <p:ph type="ftr" sz="quarter" idx="11"/>
          </p:nvPr>
        </p:nvSpPr>
        <p:spPr/>
        <p:txBody>
          <a:bodyPr/>
          <a:lstStyle/>
          <a:p>
            <a:endParaRPr lang="ru-RU">
              <a:solidFill>
                <a:prstClr val="white"/>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white"/>
                </a:solidFill>
              </a:rPr>
              <a:pPr/>
              <a:t>‹#›</a:t>
            </a:fld>
            <a:endParaRPr lang="ru-RU">
              <a:solidFill>
                <a:prstClr val="white"/>
              </a:solidFill>
            </a:endParaRPr>
          </a:p>
        </p:txBody>
      </p:sp>
    </p:spTree>
    <p:extLst>
      <p:ext uri="{BB962C8B-B14F-4D97-AF65-F5344CB8AC3E}">
        <p14:creationId xmlns:p14="http://schemas.microsoft.com/office/powerpoint/2010/main" val="3023785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white"/>
                </a:solidFill>
              </a:rPr>
              <a:pPr/>
              <a:t>06.02.2020</a:t>
            </a:fld>
            <a:endParaRPr lang="ru-RU">
              <a:solidFill>
                <a:prstClr val="white"/>
              </a:solidFill>
            </a:endParaRPr>
          </a:p>
        </p:txBody>
      </p:sp>
      <p:sp>
        <p:nvSpPr>
          <p:cNvPr id="6" name="Footer Placeholder 5"/>
          <p:cNvSpPr>
            <a:spLocks noGrp="1"/>
          </p:cNvSpPr>
          <p:nvPr>
            <p:ph type="ftr" sz="quarter" idx="11"/>
          </p:nvPr>
        </p:nvSpPr>
        <p:spPr/>
        <p:txBody>
          <a:bodyPr/>
          <a:lstStyle/>
          <a:p>
            <a:endParaRPr lang="ru-RU">
              <a:solidFill>
                <a:prstClr val="white"/>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white"/>
                </a:solidFill>
              </a:rPr>
              <a:pPr/>
              <a:t>‹#›</a:t>
            </a:fld>
            <a:endParaRPr lang="ru-RU">
              <a:solidFill>
                <a:prstClr val="white"/>
              </a:solidFill>
            </a:endParaRPr>
          </a:p>
        </p:txBody>
      </p:sp>
    </p:spTree>
    <p:extLst>
      <p:ext uri="{BB962C8B-B14F-4D97-AF65-F5344CB8AC3E}">
        <p14:creationId xmlns:p14="http://schemas.microsoft.com/office/powerpoint/2010/main" val="3268102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solidFill>
              </a:rPr>
              <a:pPr/>
              <a:t>06.02.2020</a:t>
            </a:fld>
            <a:endParaRPr lang="ru-RU">
              <a:solidFill>
                <a:prstClr val="black"/>
              </a:solidFill>
            </a:endParaRPr>
          </a:p>
        </p:txBody>
      </p:sp>
      <p:sp>
        <p:nvSpPr>
          <p:cNvPr id="8" name="Footer Placeholder 7"/>
          <p:cNvSpPr>
            <a:spLocks noGrp="1"/>
          </p:cNvSpPr>
          <p:nvPr>
            <p:ph type="ftr" sz="quarter" idx="11"/>
          </p:nvPr>
        </p:nvSpPr>
        <p:spPr/>
        <p:txBody>
          <a:bodyPr/>
          <a:lstStyle/>
          <a:p>
            <a:endParaRPr lang="ru-RU">
              <a:solidFill>
                <a:prstClr val="black"/>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2989561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white"/>
                </a:solidFill>
              </a:rPr>
              <a:pPr/>
              <a:t>06.02.2020</a:t>
            </a:fld>
            <a:endParaRPr lang="ru-RU">
              <a:solidFill>
                <a:prstClr val="white"/>
              </a:solidFill>
            </a:endParaRPr>
          </a:p>
        </p:txBody>
      </p:sp>
      <p:sp>
        <p:nvSpPr>
          <p:cNvPr id="4" name="Footer Placeholder 3"/>
          <p:cNvSpPr>
            <a:spLocks noGrp="1"/>
          </p:cNvSpPr>
          <p:nvPr>
            <p:ph type="ftr" sz="quarter" idx="11"/>
          </p:nvPr>
        </p:nvSpPr>
        <p:spPr/>
        <p:txBody>
          <a:bodyPr/>
          <a:lstStyle/>
          <a:p>
            <a:endParaRPr lang="ru-RU">
              <a:solidFill>
                <a:prstClr val="white"/>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white"/>
                </a:solidFill>
              </a:rPr>
              <a:pPr/>
              <a:t>‹#›</a:t>
            </a:fld>
            <a:endParaRPr lang="ru-RU">
              <a:solidFill>
                <a:prstClr val="white"/>
              </a:solidFill>
            </a:endParaRPr>
          </a:p>
        </p:txBody>
      </p:sp>
    </p:spTree>
    <p:extLst>
      <p:ext uri="{BB962C8B-B14F-4D97-AF65-F5344CB8AC3E}">
        <p14:creationId xmlns:p14="http://schemas.microsoft.com/office/powerpoint/2010/main" val="3687793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solidFill>
              </a:rPr>
              <a:pPr/>
              <a:t>06.02.2020</a:t>
            </a:fld>
            <a:endParaRPr lang="ru-RU">
              <a:solidFill>
                <a:prstClr val="black"/>
              </a:solidFill>
            </a:endParaRPr>
          </a:p>
        </p:txBody>
      </p:sp>
      <p:sp>
        <p:nvSpPr>
          <p:cNvPr id="3" name="Footer Placeholder 2"/>
          <p:cNvSpPr>
            <a:spLocks noGrp="1"/>
          </p:cNvSpPr>
          <p:nvPr>
            <p:ph type="ftr" sz="quarter" idx="11"/>
          </p:nvPr>
        </p:nvSpPr>
        <p:spPr/>
        <p:txBody>
          <a:bodyPr/>
          <a:lstStyle/>
          <a:p>
            <a:endParaRPr lang="ru-RU">
              <a:solidFill>
                <a:prstClr val="black"/>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309288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solidFill>
              </a:rPr>
              <a:pPr/>
              <a:t>06.02.2020</a:t>
            </a:fld>
            <a:endParaRPr lang="ru-RU">
              <a:solidFill>
                <a:prstClr val="black"/>
              </a:solidFill>
            </a:endParaRPr>
          </a:p>
        </p:txBody>
      </p:sp>
      <p:sp>
        <p:nvSpPr>
          <p:cNvPr id="6" name="Footer Placeholder 5"/>
          <p:cNvSpPr>
            <a:spLocks noGrp="1"/>
          </p:cNvSpPr>
          <p:nvPr>
            <p:ph type="ftr" sz="quarter" idx="11"/>
          </p:nvPr>
        </p:nvSpPr>
        <p:spPr/>
        <p:txBody>
          <a:bodyPr/>
          <a:lstStyle/>
          <a:p>
            <a:endParaRPr lang="ru-RU">
              <a:solidFill>
                <a:prstClr val="black"/>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4221067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solidFill>
              </a:rPr>
              <a:pPr/>
              <a:t>06.02.2020</a:t>
            </a:fld>
            <a:endParaRPr lang="ru-RU">
              <a:solidFill>
                <a:prstClr val="black"/>
              </a:solidFill>
            </a:endParaRPr>
          </a:p>
        </p:txBody>
      </p:sp>
      <p:sp>
        <p:nvSpPr>
          <p:cNvPr id="5" name="Нижний колонтитул 4"/>
          <p:cNvSpPr>
            <a:spLocks noGrp="1"/>
          </p:cNvSpPr>
          <p:nvPr>
            <p:ph type="ftr" sz="quarter" idx="11"/>
          </p:nvPr>
        </p:nvSpPr>
        <p:spPr/>
        <p:txBody>
          <a:bodyPr/>
          <a:lstStyle/>
          <a:p>
            <a:endParaRPr lang="ru-RU">
              <a:solidFill>
                <a:prstClr val="black"/>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solidFill>
              </a:rPr>
              <a:pPr/>
              <a:t>‹#›</a:t>
            </a:fld>
            <a:endParaRPr lang="ru-RU">
              <a:solidFill>
                <a:prstClr val="black"/>
              </a:solidFill>
            </a:endParaRPr>
          </a:p>
        </p:txBody>
      </p:sp>
      <p:sp>
        <p:nvSpPr>
          <p:cNvPr id="7" name="Заголовок 6"/>
          <p:cNvSpPr>
            <a:spLocks noGrp="1"/>
          </p:cNvSpPr>
          <p:nvPr>
            <p:ph type="title"/>
          </p:nvPr>
        </p:nvSpPr>
        <p:spPr/>
        <p:txBody>
          <a:bodyPr rtlCol="0"/>
          <a:lstStyle/>
          <a:p>
            <a:r>
              <a:rPr kumimoji="0" lang="ru-RU"/>
              <a:t>Образец заголовка</a:t>
            </a:r>
            <a:endParaRPr kumimoji="0" lang="en-US"/>
          </a:p>
        </p:txBody>
      </p:sp>
    </p:spTree>
    <p:extLst>
      <p:ext uri="{BB962C8B-B14F-4D97-AF65-F5344CB8AC3E}">
        <p14:creationId xmlns:p14="http://schemas.microsoft.com/office/powerpoint/2010/main" val="2549253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white"/>
                </a:solidFill>
              </a:rPr>
              <a:pPr/>
              <a:t>06.02.2020</a:t>
            </a:fld>
            <a:endParaRPr lang="ru-RU">
              <a:solidFill>
                <a:prstClr val="white"/>
              </a:solidFill>
            </a:endParaRPr>
          </a:p>
        </p:txBody>
      </p:sp>
      <p:sp>
        <p:nvSpPr>
          <p:cNvPr id="6" name="Footer Placeholder 5"/>
          <p:cNvSpPr>
            <a:spLocks noGrp="1"/>
          </p:cNvSpPr>
          <p:nvPr>
            <p:ph type="ftr" sz="quarter" idx="11"/>
          </p:nvPr>
        </p:nvSpPr>
        <p:spPr/>
        <p:txBody>
          <a:bodyPr/>
          <a:lstStyle/>
          <a:p>
            <a:endParaRPr lang="ru-RU">
              <a:solidFill>
                <a:prstClr val="white"/>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white"/>
                </a:solidFill>
              </a:rPr>
              <a:pPr/>
              <a:t>‹#›</a:t>
            </a:fld>
            <a:endParaRPr lang="ru-RU">
              <a:solidFill>
                <a:prstClr val="white"/>
              </a:solidFill>
            </a:endParaRPr>
          </a:p>
        </p:txBody>
      </p:sp>
    </p:spTree>
    <p:extLst>
      <p:ext uri="{BB962C8B-B14F-4D97-AF65-F5344CB8AC3E}">
        <p14:creationId xmlns:p14="http://schemas.microsoft.com/office/powerpoint/2010/main" val="207610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solidFill>
              </a:rPr>
              <a:pPr/>
              <a:t>06.02.2020</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2600068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solidFill>
              </a:rPr>
              <a:pPr/>
              <a:t>06.02.2020</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solidFill>
              </a:rPr>
              <a:pPr/>
              <a:t>‹#›</a:t>
            </a:fld>
            <a:endParaRPr lang="ru-RU">
              <a:solidFill>
                <a:prstClr val="black"/>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42484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solidFill>
              </a:rPr>
              <a:pPr/>
              <a:t>06.02.2020</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3331889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solidFill>
              </a:rPr>
              <a:pPr/>
              <a:t>06.02.2020</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solidFill>
              </a:rPr>
              <a:pPr/>
              <a:t>‹#›</a:t>
            </a:fld>
            <a:endParaRPr lang="ru-RU">
              <a:solidFill>
                <a:prstClr val="black"/>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36199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solidFill>
              </a:rPr>
              <a:pPr/>
              <a:t>06.02.2020</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224279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solidFill>
              </a:rPr>
              <a:pPr/>
              <a:t>06.02.2020</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33076431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solidFill>
              </a:rPr>
              <a:pPr/>
              <a:t>06.02.2020</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1705235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solidFill>
              </a:rPr>
              <a:pPr/>
              <a:t>06.02.2020</a:t>
            </a:fld>
            <a:endParaRPr lang="ru-RU">
              <a:solidFill>
                <a:prstClr val="white"/>
              </a:solidFill>
            </a:endParaRPr>
          </a:p>
        </p:txBody>
      </p:sp>
      <p:sp>
        <p:nvSpPr>
          <p:cNvPr id="5" name="Нижний колонтитул 4"/>
          <p:cNvSpPr>
            <a:spLocks noGrp="1"/>
          </p:cNvSpPr>
          <p:nvPr>
            <p:ph type="ftr" sz="quarter" idx="11"/>
          </p:nvPr>
        </p:nvSpPr>
        <p:spPr/>
        <p:txBody>
          <a:bodyPr/>
          <a:lstStyle/>
          <a:p>
            <a:endParaRPr lang="ru-RU">
              <a:solidFill>
                <a:prstClr val="white"/>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solidFill>
              </a:rPr>
              <a:pPr/>
              <a:t>‹#›</a:t>
            </a:fld>
            <a:endParaRPr lang="ru-RU">
              <a:solidFill>
                <a:prstClr val="white"/>
              </a:solidFill>
            </a:endParaRPr>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26296364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solidFill>
              </a:rPr>
              <a:pPr/>
              <a:t>06.02.2020</a:t>
            </a:fld>
            <a:endParaRPr lang="ru-RU">
              <a:solidFill>
                <a:prstClr val="white"/>
              </a:solidFill>
            </a:endParaRPr>
          </a:p>
        </p:txBody>
      </p:sp>
      <p:sp>
        <p:nvSpPr>
          <p:cNvPr id="6" name="Нижний колонтитул 5"/>
          <p:cNvSpPr>
            <a:spLocks noGrp="1"/>
          </p:cNvSpPr>
          <p:nvPr>
            <p:ph type="ftr" sz="quarter" idx="11"/>
          </p:nvPr>
        </p:nvSpPr>
        <p:spPr/>
        <p:txBody>
          <a:bodyPr/>
          <a:lstStyle/>
          <a:p>
            <a:endParaRPr lang="ru-RU">
              <a:solidFill>
                <a:prstClr val="white"/>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solidFill>
              </a:rPr>
              <a:pPr/>
              <a:t>‹#›</a:t>
            </a:fld>
            <a:endParaRPr lang="ru-RU">
              <a:solidFill>
                <a:prstClr val="white"/>
              </a:solidFill>
            </a:endParaRPr>
          </a:p>
        </p:txBody>
      </p:sp>
      <p:sp>
        <p:nvSpPr>
          <p:cNvPr id="8" name="Заголовок 7"/>
          <p:cNvSpPr>
            <a:spLocks noGrp="1"/>
          </p:cNvSpPr>
          <p:nvPr>
            <p:ph type="title"/>
          </p:nvPr>
        </p:nvSpPr>
        <p:spPr/>
        <p:txBody>
          <a:bodyPr rtlCol="0"/>
          <a:lstStyle/>
          <a:p>
            <a:r>
              <a:rPr kumimoji="0" lang="ru-RU"/>
              <a:t>Образец заголовка</a:t>
            </a:r>
            <a:endParaRPr kumimoji="0" lang="en-US"/>
          </a:p>
        </p:txBody>
      </p:sp>
    </p:spTree>
    <p:extLst>
      <p:ext uri="{BB962C8B-B14F-4D97-AF65-F5344CB8AC3E}">
        <p14:creationId xmlns:p14="http://schemas.microsoft.com/office/powerpoint/2010/main" val="199879470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Объект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solidFill>
              </a:rPr>
              <a:pPr/>
              <a:t>06.02.2020</a:t>
            </a:fld>
            <a:endParaRPr lang="ru-RU">
              <a:solidFill>
                <a:prstClr val="black"/>
              </a:solidFill>
            </a:endParaRPr>
          </a:p>
        </p:txBody>
      </p:sp>
      <p:sp>
        <p:nvSpPr>
          <p:cNvPr id="8" name="Нижний колонтитул 7"/>
          <p:cNvSpPr>
            <a:spLocks noGrp="1"/>
          </p:cNvSpPr>
          <p:nvPr>
            <p:ph type="ftr" sz="quarter" idx="11"/>
          </p:nvPr>
        </p:nvSpPr>
        <p:spPr/>
        <p:txBody>
          <a:bodyPr/>
          <a:lstStyle/>
          <a:p>
            <a:endParaRPr lang="ru-RU">
              <a:solidFill>
                <a:prstClr val="black"/>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312144139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4C71EC6-210F-42DE-9C53-41977AD35B3D}" type="datetimeFigureOut">
              <a:rPr lang="ru-RU" smtClean="0">
                <a:solidFill>
                  <a:prstClr val="white"/>
                </a:solidFill>
              </a:rPr>
              <a:pPr/>
              <a:t>06.02.2020</a:t>
            </a:fld>
            <a:endParaRPr lang="ru-RU">
              <a:solidFill>
                <a:prstClr val="white"/>
              </a:solidFill>
            </a:endParaRPr>
          </a:p>
        </p:txBody>
      </p:sp>
      <p:sp>
        <p:nvSpPr>
          <p:cNvPr id="4" name="Нижний колонтитул 3"/>
          <p:cNvSpPr>
            <a:spLocks noGrp="1"/>
          </p:cNvSpPr>
          <p:nvPr>
            <p:ph type="ftr" sz="quarter" idx="11"/>
          </p:nvPr>
        </p:nvSpPr>
        <p:spPr/>
        <p:txBody>
          <a:bodyPr/>
          <a:lstStyle/>
          <a:p>
            <a:endParaRPr lang="ru-RU">
              <a:solidFill>
                <a:prstClr val="white"/>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solidFill>
              </a:rPr>
              <a:pPr/>
              <a:t>‹#›</a:t>
            </a:fld>
            <a:endParaRPr lang="ru-RU">
              <a:solidFill>
                <a:prstClr val="white"/>
              </a:solidFill>
            </a:endParaRPr>
          </a:p>
        </p:txBody>
      </p:sp>
      <p:sp>
        <p:nvSpPr>
          <p:cNvPr id="6" name="Заголовок 5"/>
          <p:cNvSpPr>
            <a:spLocks noGrp="1"/>
          </p:cNvSpPr>
          <p:nvPr>
            <p:ph type="title"/>
          </p:nvPr>
        </p:nvSpPr>
        <p:spPr/>
        <p:txBody>
          <a:bodyPr rtlCol="0"/>
          <a:lstStyle/>
          <a:p>
            <a:r>
              <a:rPr kumimoji="0" lang="ru-RU"/>
              <a:t>Образец заголовка</a:t>
            </a:r>
            <a:endParaRPr kumimoji="0" lang="en-US"/>
          </a:p>
        </p:txBody>
      </p:sp>
    </p:spTree>
    <p:extLst>
      <p:ext uri="{BB962C8B-B14F-4D97-AF65-F5344CB8AC3E}">
        <p14:creationId xmlns:p14="http://schemas.microsoft.com/office/powerpoint/2010/main" val="285575085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solidFill>
              </a:rPr>
              <a:pPr/>
              <a:t>06.02.2020</a:t>
            </a:fld>
            <a:endParaRPr lang="ru-RU">
              <a:solidFill>
                <a:prstClr val="black"/>
              </a:solidFill>
            </a:endParaRPr>
          </a:p>
        </p:txBody>
      </p:sp>
      <p:sp>
        <p:nvSpPr>
          <p:cNvPr id="3" name="Нижний колонтитул 2"/>
          <p:cNvSpPr>
            <a:spLocks noGrp="1"/>
          </p:cNvSpPr>
          <p:nvPr>
            <p:ph type="ftr" sz="quarter" idx="11"/>
          </p:nvPr>
        </p:nvSpPr>
        <p:spPr/>
        <p:txBody>
          <a:bodyPr/>
          <a:lstStyle/>
          <a:p>
            <a:endParaRPr lang="ru-RU">
              <a:solidFill>
                <a:prstClr val="black"/>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1865753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Объект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p>
            <a:fld id="{B4C71EC6-210F-42DE-9C53-41977AD35B3D}" type="datetimeFigureOut">
              <a:rPr lang="ru-RU" smtClean="0">
                <a:solidFill>
                  <a:prstClr val="black"/>
                </a:solidFill>
              </a:rPr>
              <a:pPr/>
              <a:t>06.02.2020</a:t>
            </a:fld>
            <a:endParaRPr lang="ru-RU">
              <a:solidFill>
                <a:prstClr val="black"/>
              </a:solidFill>
            </a:endParaRPr>
          </a:p>
        </p:txBody>
      </p:sp>
      <p:sp>
        <p:nvSpPr>
          <p:cNvPr id="6" name="Нижний колонтитул 5"/>
          <p:cNvSpPr>
            <a:spLocks noGrp="1"/>
          </p:cNvSpPr>
          <p:nvPr>
            <p:ph type="ftr" sz="quarter" idx="11"/>
          </p:nvPr>
        </p:nvSpPr>
        <p:spPr/>
        <p:txBody>
          <a:bodyPr/>
          <a:lstStyle/>
          <a:p>
            <a:endParaRPr lang="ru-RU">
              <a:solidFill>
                <a:prstClr val="black"/>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176209372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B4C71EC6-210F-42DE-9C53-41977AD35B3D}" type="datetimeFigureOut">
              <a:rPr lang="ru-RU" smtClean="0">
                <a:solidFill>
                  <a:prstClr val="white"/>
                </a:solidFill>
              </a:rPr>
              <a:pPr/>
              <a:t>06.02.2020</a:t>
            </a:fld>
            <a:endParaRPr lang="ru-RU">
              <a:solidFill>
                <a:prstClr val="white"/>
              </a:solidFill>
            </a:endParaRPr>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solidFill>
                <a:prstClr val="white"/>
              </a:solidFill>
            </a:endParaRPr>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B19B0651-EE4F-4900-A07F-96A6BFA9D0F0}" type="slidenum">
              <a:rPr lang="ru-RU" smtClean="0">
                <a:solidFill>
                  <a:prstClr val="white"/>
                </a:solidFill>
              </a:rPr>
              <a:pPr/>
              <a:t>‹#›</a:t>
            </a:fld>
            <a:endParaRPr lang="ru-RU">
              <a:solidFill>
                <a:prstClr val="white"/>
              </a:solidFill>
            </a:endParaRPr>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24834950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ru-RU"/>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4C71EC6-210F-42DE-9C53-41977AD35B3D}" type="datetimeFigureOut">
              <a:rPr lang="ru-RU" smtClean="0">
                <a:solidFill>
                  <a:prstClr val="black"/>
                </a:solidFill>
              </a:rPr>
              <a:pPr/>
              <a:t>06.02.2020</a:t>
            </a:fld>
            <a:endParaRPr lang="ru-RU">
              <a:solidFill>
                <a:prstClr val="black"/>
              </a:solidFill>
            </a:endParaRPr>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solidFill>
                <a:prstClr val="black"/>
              </a:solidFill>
            </a:endParaRPr>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29296174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C71EC6-210F-42DE-9C53-41977AD35B3D}" type="datetimeFigureOut">
              <a:rPr lang="ru-RU" smtClean="0">
                <a:solidFill>
                  <a:prstClr val="black"/>
                </a:solidFill>
              </a:rPr>
              <a:pPr/>
              <a:t>06.02.2020</a:t>
            </a:fld>
            <a:endParaRPr lang="ru-RU">
              <a:solidFill>
                <a:prstClr val="black"/>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solidFill>
                <a:prstClr val="black"/>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71172746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1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4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jpeg"/><Relationship Id="rId4" Type="http://schemas.openxmlformats.org/officeDocument/2006/relationships/image" Target="../media/image6.png"/><Relationship Id="rId9" Type="http://schemas.openxmlformats.org/officeDocument/2006/relationships/image" Target="../media/image3.emf"/></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5.jpeg"/><Relationship Id="rId4" Type="http://schemas.openxmlformats.org/officeDocument/2006/relationships/image" Target="../media/image40.jpeg"/><Relationship Id="rId9"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ctrTitle"/>
          </p:nvPr>
        </p:nvSpPr>
        <p:spPr>
          <a:xfrm>
            <a:off x="179512" y="116632"/>
            <a:ext cx="8784976" cy="1080120"/>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a:noAutofit/>
          </a:bodyPr>
          <a:lstStyle/>
          <a:p>
            <a:pPr algn="ctr"/>
            <a:r>
              <a:rPr lang="ru-RU" sz="2000" dirty="0">
                <a:solidFill>
                  <a:schemeClr val="tx1"/>
                </a:solidFill>
                <a:latin typeface="Times New Roman" panose="02020603050405020304" pitchFamily="18" charset="0"/>
                <a:cs typeface="Times New Roman" panose="02020603050405020304" pitchFamily="18" charset="0"/>
              </a:rPr>
              <a:t>Министерство образования и науки Пермского края</a:t>
            </a:r>
            <a:br>
              <a:rPr lang="ru-RU" sz="2000" dirty="0">
                <a:solidFill>
                  <a:schemeClr val="tx1"/>
                </a:solidFill>
                <a:latin typeface="Times New Roman" panose="02020603050405020304" pitchFamily="18" charset="0"/>
                <a:cs typeface="Times New Roman" panose="02020603050405020304" pitchFamily="18" charset="0"/>
              </a:rPr>
            </a:br>
            <a:r>
              <a:rPr lang="ru-RU" sz="2000" dirty="0">
                <a:solidFill>
                  <a:schemeClr val="tx1"/>
                </a:solidFill>
                <a:latin typeface="Times New Roman" panose="02020603050405020304" pitchFamily="18" charset="0"/>
                <a:cs typeface="Times New Roman" panose="02020603050405020304" pitchFamily="18" charset="0"/>
              </a:rPr>
              <a:t>ГБУ «Пермский краевой центр военно-патриотического воспитания и подготовки граждан (молодежи) к военной службе»</a:t>
            </a:r>
          </a:p>
        </p:txBody>
      </p:sp>
      <p:sp>
        <p:nvSpPr>
          <p:cNvPr id="6" name="Заголовок 1"/>
          <p:cNvSpPr txBox="1">
            <a:spLocks/>
          </p:cNvSpPr>
          <p:nvPr/>
        </p:nvSpPr>
        <p:spPr>
          <a:xfrm>
            <a:off x="179512" y="1196752"/>
            <a:ext cx="8784976" cy="576064"/>
          </a:xfrm>
          <a:prstGeom prst="rect">
            <a:avLst/>
          </a:prstGeom>
          <a:gradFill flip="none" rotWithShape="1">
            <a:gsLst>
              <a:gs pos="0">
                <a:srgbClr val="50CDEA">
                  <a:tint val="66000"/>
                  <a:satMod val="160000"/>
                </a:srgbClr>
              </a:gs>
              <a:gs pos="50000">
                <a:srgbClr val="50CDEA">
                  <a:tint val="44500"/>
                  <a:satMod val="160000"/>
                </a:srgbClr>
              </a:gs>
              <a:gs pos="100000">
                <a:srgbClr val="50CDEA">
                  <a:tint val="23500"/>
                  <a:satMod val="160000"/>
                </a:srgbClr>
              </a:gs>
            </a:gsLst>
            <a:lin ang="2700000" scaled="1"/>
            <a:tileRect/>
          </a:grad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spcBef>
                <a:spcPts val="0"/>
              </a:spcBef>
            </a:pPr>
            <a:r>
              <a:rPr lang="ru-RU"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Отдел по подготовке граждан к военной службе</a:t>
            </a:r>
          </a:p>
        </p:txBody>
      </p:sp>
      <p:sp>
        <p:nvSpPr>
          <p:cNvPr id="5" name="Заголовок 1">
            <a:extLst>
              <a:ext uri="{FF2B5EF4-FFF2-40B4-BE49-F238E27FC236}">
                <a16:creationId xmlns:a16="http://schemas.microsoft.com/office/drawing/2014/main" id="{6873BBE7-AC3B-4F3B-BD68-8CE763657753}"/>
              </a:ext>
            </a:extLst>
          </p:cNvPr>
          <p:cNvSpPr txBox="1">
            <a:spLocks/>
          </p:cNvSpPr>
          <p:nvPr/>
        </p:nvSpPr>
        <p:spPr>
          <a:xfrm>
            <a:off x="127379" y="4036824"/>
            <a:ext cx="8889242" cy="2704544"/>
          </a:xfrm>
          <a:prstGeom prst="rect">
            <a:avLst/>
          </a:prstGeom>
          <a:solidFill>
            <a:srgbClr val="92D050">
              <a:alpha val="50000"/>
            </a:srgb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softEdge rad="127000"/>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spcBef>
                <a:spcPts val="0"/>
              </a:spcBef>
              <a:defRPr/>
            </a:pPr>
            <a:r>
              <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УЧЕБНЫЕ СБОРЫ ПО ПОДГОТОВКЕ ГРАЖДАН К ВОЕННОЙ СЛУЖБЕ</a:t>
            </a:r>
          </a:p>
          <a:p>
            <a:pPr lvl="0">
              <a:spcBef>
                <a:spcPts val="0"/>
              </a:spcBef>
              <a:defRPr/>
            </a:pPr>
            <a:endParaRPr kumimoji="0" lang="ru-RU"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3" name="Рисунок 2">
            <a:extLst>
              <a:ext uri="{FF2B5EF4-FFF2-40B4-BE49-F238E27FC236}">
                <a16:creationId xmlns:a16="http://schemas.microsoft.com/office/drawing/2014/main" id="{1FB915EA-94D8-464C-8A06-25999F56F693}"/>
              </a:ext>
            </a:extLst>
          </p:cNvPr>
          <p:cNvPicPr>
            <a:picLocks noChangeAspect="1"/>
          </p:cNvPicPr>
          <p:nvPr/>
        </p:nvPicPr>
        <p:blipFill>
          <a:blip r:embed="rId3"/>
          <a:stretch>
            <a:fillRect/>
          </a:stretch>
        </p:blipFill>
        <p:spPr>
          <a:xfrm>
            <a:off x="3455876" y="1844824"/>
            <a:ext cx="2232248" cy="2315624"/>
          </a:xfrm>
          <a:prstGeom prst="rect">
            <a:avLst/>
          </a:prstGeom>
        </p:spPr>
      </p:pic>
    </p:spTree>
    <p:extLst>
      <p:ext uri="{BB962C8B-B14F-4D97-AF65-F5344CB8AC3E}">
        <p14:creationId xmlns:p14="http://schemas.microsoft.com/office/powerpoint/2010/main" val="11198405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135457" y="95599"/>
            <a:ext cx="7748912" cy="1365082"/>
          </a:xfrm>
          <a:prstGeom prst="rect">
            <a:avLst/>
          </a:prstGeom>
          <a:ln>
            <a:no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ru-RU" sz="2400" b="1" dirty="0">
                <a:solidFill>
                  <a:prstClr val="black"/>
                </a:solidFill>
                <a:latin typeface="Times New Roman" pitchFamily="18" charset="0"/>
                <a:cs typeface="Times New Roman" pitchFamily="18" charset="0"/>
              </a:rPr>
              <a:t>Детский лагерь «</a:t>
            </a:r>
            <a:r>
              <a:rPr lang="ru-RU" sz="2400" b="1" dirty="0" err="1">
                <a:solidFill>
                  <a:prstClr val="black"/>
                </a:solidFill>
                <a:latin typeface="Times New Roman" pitchFamily="18" charset="0"/>
                <a:cs typeface="Times New Roman" pitchFamily="18" charset="0"/>
              </a:rPr>
              <a:t>Нечайка</a:t>
            </a:r>
            <a:r>
              <a:rPr lang="ru-RU" sz="2400" b="1" dirty="0">
                <a:solidFill>
                  <a:prstClr val="black"/>
                </a:solidFill>
                <a:latin typeface="Times New Roman" pitchFamily="18" charset="0"/>
                <a:cs typeface="Times New Roman" pitchFamily="18" charset="0"/>
              </a:rPr>
              <a:t>», </a:t>
            </a:r>
          </a:p>
          <a:p>
            <a:pPr lvl="0">
              <a:defRPr/>
            </a:pPr>
            <a:r>
              <a:rPr lang="ru-RU" sz="2400" b="1" dirty="0">
                <a:solidFill>
                  <a:prstClr val="black"/>
                </a:solidFill>
                <a:latin typeface="Times New Roman" pitchFamily="18" charset="0"/>
                <a:cs typeface="Times New Roman" pitchFamily="18" charset="0"/>
              </a:rPr>
              <a:t>расположенный по адресу: </a:t>
            </a:r>
          </a:p>
          <a:p>
            <a:pPr lvl="0">
              <a:defRPr/>
            </a:pPr>
            <a:r>
              <a:rPr lang="ru-RU" sz="2400" b="1" dirty="0">
                <a:solidFill>
                  <a:prstClr val="black"/>
                </a:solidFill>
                <a:latin typeface="Times New Roman" pitchFamily="18" charset="0"/>
                <a:cs typeface="Times New Roman" pitchFamily="18" charset="0"/>
              </a:rPr>
              <a:t>Пермский край, Краснокамский район, </a:t>
            </a:r>
          </a:p>
          <a:p>
            <a:pPr lvl="0">
              <a:defRPr/>
            </a:pPr>
            <a:r>
              <a:rPr lang="ru-RU" sz="2400" b="1" dirty="0">
                <a:solidFill>
                  <a:prstClr val="black"/>
                </a:solidFill>
                <a:latin typeface="Times New Roman" pitchFamily="18" charset="0"/>
                <a:cs typeface="Times New Roman" pitchFamily="18" charset="0"/>
              </a:rPr>
              <a:t>п. Ласьва, ул. Центральная, 33 (30 км от Перми) </a:t>
            </a:r>
            <a:endParaRPr kumimoji="0" lang="ru-RU"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95598"/>
            <a:ext cx="1008112" cy="136508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a:extLst>
              <a:ext uri="{FF2B5EF4-FFF2-40B4-BE49-F238E27FC236}">
                <a16:creationId xmlns:a16="http://schemas.microsoft.com/office/drawing/2014/main" id="{E3CB1461-37BA-419C-A4F5-2027C29FF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221089"/>
            <a:ext cx="4392488" cy="2592287"/>
          </a:xfrm>
          <a:prstGeom prst="rect">
            <a:avLst/>
          </a:prstGeom>
        </p:spPr>
      </p:pic>
      <p:pic>
        <p:nvPicPr>
          <p:cNvPr id="5" name="Рисунок 4">
            <a:extLst>
              <a:ext uri="{FF2B5EF4-FFF2-40B4-BE49-F238E27FC236}">
                <a16:creationId xmlns:a16="http://schemas.microsoft.com/office/drawing/2014/main" id="{4FE95D7F-CEF0-4B8F-98CB-2A139B631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00" y="4221089"/>
            <a:ext cx="4233376" cy="2569062"/>
          </a:xfrm>
          <a:prstGeom prst="rect">
            <a:avLst/>
          </a:prstGeom>
        </p:spPr>
      </p:pic>
      <p:pic>
        <p:nvPicPr>
          <p:cNvPr id="7" name="Рисунок 6">
            <a:extLst>
              <a:ext uri="{FF2B5EF4-FFF2-40B4-BE49-F238E27FC236}">
                <a16:creationId xmlns:a16="http://schemas.microsoft.com/office/drawing/2014/main" id="{853BD793-33C8-43E5-A6BD-211B772D76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920" y="1556791"/>
            <a:ext cx="4233375" cy="2587063"/>
          </a:xfrm>
          <a:prstGeom prst="rect">
            <a:avLst/>
          </a:prstGeom>
        </p:spPr>
      </p:pic>
      <p:pic>
        <p:nvPicPr>
          <p:cNvPr id="9" name="Рисунок 8">
            <a:extLst>
              <a:ext uri="{FF2B5EF4-FFF2-40B4-BE49-F238E27FC236}">
                <a16:creationId xmlns:a16="http://schemas.microsoft.com/office/drawing/2014/main" id="{1B3329C8-3045-4A27-BC6D-5D7420A9BD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1556791"/>
            <a:ext cx="4392488" cy="2590982"/>
          </a:xfrm>
          <a:prstGeom prst="rect">
            <a:avLst/>
          </a:prstGeom>
        </p:spPr>
      </p:pic>
    </p:spTree>
    <p:extLst>
      <p:ext uri="{BB962C8B-B14F-4D97-AF65-F5344CB8AC3E}">
        <p14:creationId xmlns:p14="http://schemas.microsoft.com/office/powerpoint/2010/main" val="2198632731"/>
      </p:ext>
    </p:extLst>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150725" y="114201"/>
            <a:ext cx="8196442" cy="722511"/>
          </a:xfrm>
          <a:prstGeom prst="rect">
            <a:avLst/>
          </a:prstGeom>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400" b="1" i="0" u="none" strike="noStrike" kern="1200" cap="none" spc="0" normalizeH="0" baseline="0" noProof="0" dirty="0">
                <a:ln>
                  <a:noFill/>
                </a:ln>
                <a:solidFill>
                  <a:sysClr val="windowText" lastClr="000000"/>
                </a:solidFill>
                <a:effectLst/>
                <a:uLnTx/>
                <a:uFillTx/>
                <a:latin typeface="Times New Roman"/>
                <a:ea typeface="Times New Roman"/>
                <a:cs typeface="+mn-cs"/>
              </a:rPr>
              <a:t>РАСПОРЯДОК ДНЯ</a:t>
            </a:r>
            <a:endParaRPr kumimoji="0" lang="ru-RU" sz="24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0432" y="145802"/>
            <a:ext cx="510236" cy="69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val="1971133215"/>
              </p:ext>
            </p:extLst>
          </p:nvPr>
        </p:nvGraphicFramePr>
        <p:xfrm>
          <a:off x="150723" y="980720"/>
          <a:ext cx="8862648" cy="5688634"/>
        </p:xfrm>
        <a:graphic>
          <a:graphicData uri="http://schemas.openxmlformats.org/drawingml/2006/table">
            <a:tbl>
              <a:tblPr firstRow="1" firstCol="1" bandRow="1"/>
              <a:tblGrid>
                <a:gridCol w="660201">
                  <a:extLst>
                    <a:ext uri="{9D8B030D-6E8A-4147-A177-3AD203B41FA5}">
                      <a16:colId xmlns:a16="http://schemas.microsoft.com/office/drawing/2014/main" val="20000"/>
                    </a:ext>
                  </a:extLst>
                </a:gridCol>
                <a:gridCol w="4416333">
                  <a:extLst>
                    <a:ext uri="{9D8B030D-6E8A-4147-A177-3AD203B41FA5}">
                      <a16:colId xmlns:a16="http://schemas.microsoft.com/office/drawing/2014/main" val="20001"/>
                    </a:ext>
                  </a:extLst>
                </a:gridCol>
                <a:gridCol w="1261638">
                  <a:extLst>
                    <a:ext uri="{9D8B030D-6E8A-4147-A177-3AD203B41FA5}">
                      <a16:colId xmlns:a16="http://schemas.microsoft.com/office/drawing/2014/main" val="20002"/>
                    </a:ext>
                  </a:extLst>
                </a:gridCol>
                <a:gridCol w="1262238">
                  <a:extLst>
                    <a:ext uri="{9D8B030D-6E8A-4147-A177-3AD203B41FA5}">
                      <a16:colId xmlns:a16="http://schemas.microsoft.com/office/drawing/2014/main" val="20003"/>
                    </a:ext>
                  </a:extLst>
                </a:gridCol>
                <a:gridCol w="1262238">
                  <a:extLst>
                    <a:ext uri="{9D8B030D-6E8A-4147-A177-3AD203B41FA5}">
                      <a16:colId xmlns:a16="http://schemas.microsoft.com/office/drawing/2014/main" val="20004"/>
                    </a:ext>
                  </a:extLst>
                </a:gridCol>
              </a:tblGrid>
              <a:tr h="423618">
                <a:tc>
                  <a:txBody>
                    <a:bodyPr/>
                    <a:lstStyle/>
                    <a:p>
                      <a:pPr algn="ctr">
                        <a:lnSpc>
                          <a:spcPct val="115000"/>
                        </a:lnSpc>
                        <a:spcAft>
                          <a:spcPts val="0"/>
                        </a:spcAft>
                      </a:pPr>
                      <a:r>
                        <a:rPr lang="ru-RU" sz="900" b="1" dirty="0">
                          <a:effectLst/>
                          <a:latin typeface="Times New Roman"/>
                          <a:ea typeface="Times New Roman"/>
                          <a:cs typeface="Times New Roman"/>
                        </a:rPr>
                        <a:t>№</a:t>
                      </a:r>
                      <a:endParaRPr lang="ru-RU" sz="800" dirty="0">
                        <a:effectLst/>
                        <a:latin typeface="Calibri"/>
                        <a:ea typeface="Times New Roman"/>
                        <a:cs typeface="Times New Roman"/>
                      </a:endParaRPr>
                    </a:p>
                    <a:p>
                      <a:pPr algn="ctr">
                        <a:lnSpc>
                          <a:spcPct val="115000"/>
                        </a:lnSpc>
                        <a:spcAft>
                          <a:spcPts val="0"/>
                        </a:spcAft>
                      </a:pPr>
                      <a:r>
                        <a:rPr lang="ru-RU" sz="900" b="1" dirty="0">
                          <a:effectLst/>
                          <a:latin typeface="Times New Roman"/>
                          <a:ea typeface="Times New Roman"/>
                          <a:cs typeface="Times New Roman"/>
                        </a:rPr>
                        <a:t>п/п</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Мероприятия</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Начало</a:t>
                      </a:r>
                      <a:endParaRPr lang="ru-RU" sz="800" dirty="0">
                        <a:effectLst/>
                        <a:latin typeface="Calibri"/>
                        <a:ea typeface="Times New Roman"/>
                        <a:cs typeface="Times New Roman"/>
                      </a:endParaRPr>
                    </a:p>
                    <a:p>
                      <a:pPr algn="ctr">
                        <a:lnSpc>
                          <a:spcPct val="115000"/>
                        </a:lnSpc>
                        <a:spcAft>
                          <a:spcPts val="0"/>
                        </a:spcAft>
                      </a:pPr>
                      <a:r>
                        <a:rPr lang="ru-RU" sz="900" b="1" dirty="0">
                          <a:effectLst/>
                          <a:latin typeface="Times New Roman"/>
                          <a:ea typeface="Times New Roman"/>
                          <a:cs typeface="Times New Roman"/>
                        </a:rPr>
                        <a:t>мероприятия</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Конец</a:t>
                      </a:r>
                      <a:endParaRPr lang="ru-RU" sz="800" dirty="0">
                        <a:effectLst/>
                        <a:latin typeface="Calibri"/>
                        <a:ea typeface="Times New Roman"/>
                        <a:cs typeface="Times New Roman"/>
                      </a:endParaRPr>
                    </a:p>
                    <a:p>
                      <a:pPr algn="ctr">
                        <a:lnSpc>
                          <a:spcPct val="115000"/>
                        </a:lnSpc>
                        <a:spcAft>
                          <a:spcPts val="0"/>
                        </a:spcAft>
                      </a:pPr>
                      <a:r>
                        <a:rPr lang="ru-RU" sz="900" b="1" dirty="0">
                          <a:effectLst/>
                          <a:latin typeface="Times New Roman"/>
                          <a:ea typeface="Times New Roman"/>
                          <a:cs typeface="Times New Roman"/>
                        </a:rPr>
                        <a:t>мероприятия</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Продолжи-</a:t>
                      </a:r>
                      <a:endParaRPr lang="ru-RU" sz="800" dirty="0">
                        <a:effectLst/>
                        <a:latin typeface="Calibri"/>
                        <a:ea typeface="Times New Roman"/>
                        <a:cs typeface="Times New Roman"/>
                      </a:endParaRPr>
                    </a:p>
                    <a:p>
                      <a:pPr algn="ctr">
                        <a:lnSpc>
                          <a:spcPct val="115000"/>
                        </a:lnSpc>
                        <a:spcAft>
                          <a:spcPts val="0"/>
                        </a:spcAft>
                      </a:pPr>
                      <a:r>
                        <a:rPr lang="ru-RU" sz="900" b="1" dirty="0" err="1">
                          <a:effectLst/>
                          <a:latin typeface="Times New Roman"/>
                          <a:ea typeface="Times New Roman"/>
                          <a:cs typeface="Times New Roman"/>
                        </a:rPr>
                        <a:t>тельность</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211809">
                <a:tc>
                  <a:txBody>
                    <a:bodyPr/>
                    <a:lstStyle/>
                    <a:p>
                      <a:pPr algn="ctr">
                        <a:lnSpc>
                          <a:spcPct val="115000"/>
                        </a:lnSpc>
                        <a:spcAft>
                          <a:spcPts val="0"/>
                        </a:spcAft>
                      </a:pPr>
                      <a:r>
                        <a:rPr lang="ru-RU" sz="900" b="1">
                          <a:effectLst/>
                          <a:latin typeface="Times New Roman"/>
                          <a:ea typeface="Times New Roman"/>
                          <a:cs typeface="Times New Roman"/>
                        </a:rPr>
                        <a:t>1.</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dirty="0">
                          <a:effectLst/>
                          <a:latin typeface="Times New Roman"/>
                          <a:ea typeface="Times New Roman"/>
                          <a:cs typeface="Times New Roman"/>
                        </a:rPr>
                        <a:t>Подъем личного состава</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07.00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 </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 </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r h="211809">
                <a:tc>
                  <a:txBody>
                    <a:bodyPr/>
                    <a:lstStyle/>
                    <a:p>
                      <a:pPr algn="ctr">
                        <a:lnSpc>
                          <a:spcPct val="115000"/>
                        </a:lnSpc>
                        <a:spcAft>
                          <a:spcPts val="0"/>
                        </a:spcAft>
                      </a:pPr>
                      <a:r>
                        <a:rPr lang="ru-RU" sz="900" b="1">
                          <a:effectLst/>
                          <a:latin typeface="Times New Roman"/>
                          <a:ea typeface="Times New Roman"/>
                          <a:cs typeface="Times New Roman"/>
                        </a:rPr>
                        <a:t>2.</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dirty="0">
                          <a:effectLst/>
                          <a:latin typeface="Times New Roman"/>
                          <a:ea typeface="Times New Roman"/>
                          <a:cs typeface="Times New Roman"/>
                        </a:rPr>
                        <a:t>Утренняя физическая зарядка</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07.10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07.30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20 мин.</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211809">
                <a:tc>
                  <a:txBody>
                    <a:bodyPr/>
                    <a:lstStyle/>
                    <a:p>
                      <a:pPr algn="ctr">
                        <a:lnSpc>
                          <a:spcPct val="115000"/>
                        </a:lnSpc>
                        <a:spcAft>
                          <a:spcPts val="0"/>
                        </a:spcAft>
                      </a:pPr>
                      <a:r>
                        <a:rPr lang="ru-RU" sz="900" b="1">
                          <a:effectLst/>
                          <a:latin typeface="Times New Roman"/>
                          <a:ea typeface="Times New Roman"/>
                          <a:cs typeface="Times New Roman"/>
                        </a:rPr>
                        <a:t>3.</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dirty="0">
                          <a:effectLst/>
                          <a:latin typeface="Times New Roman"/>
                          <a:ea typeface="Times New Roman"/>
                          <a:cs typeface="Times New Roman"/>
                        </a:rPr>
                        <a:t>Утренний туалет, заправка кроватей, наведение порядка</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07.30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08.00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30 мин.</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r h="211809">
                <a:tc>
                  <a:txBody>
                    <a:bodyPr/>
                    <a:lstStyle/>
                    <a:p>
                      <a:pPr algn="ctr">
                        <a:lnSpc>
                          <a:spcPct val="115000"/>
                        </a:lnSpc>
                        <a:spcAft>
                          <a:spcPts val="0"/>
                        </a:spcAft>
                      </a:pPr>
                      <a:r>
                        <a:rPr lang="ru-RU" sz="900" b="1">
                          <a:effectLst/>
                          <a:latin typeface="Times New Roman"/>
                          <a:ea typeface="Times New Roman"/>
                          <a:cs typeface="Times New Roman"/>
                        </a:rPr>
                        <a:t>4. </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a:effectLst/>
                          <a:latin typeface="Times New Roman"/>
                          <a:ea typeface="Times New Roman"/>
                          <a:cs typeface="Times New Roman"/>
                        </a:rPr>
                        <a:t>Утренний осмотр</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08.00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08.10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10 мин.</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r h="211809">
                <a:tc>
                  <a:txBody>
                    <a:bodyPr/>
                    <a:lstStyle/>
                    <a:p>
                      <a:pPr algn="ctr">
                        <a:lnSpc>
                          <a:spcPct val="115000"/>
                        </a:lnSpc>
                        <a:spcAft>
                          <a:spcPts val="0"/>
                        </a:spcAft>
                      </a:pPr>
                      <a:r>
                        <a:rPr lang="ru-RU" sz="900" b="1">
                          <a:effectLst/>
                          <a:latin typeface="Times New Roman"/>
                          <a:ea typeface="Times New Roman"/>
                          <a:cs typeface="Times New Roman"/>
                        </a:rPr>
                        <a:t>5.</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dirty="0">
                          <a:effectLst/>
                          <a:latin typeface="Times New Roman"/>
                          <a:ea typeface="Times New Roman"/>
                          <a:cs typeface="Times New Roman"/>
                        </a:rPr>
                        <a:t>Завтрак</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08.10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08.40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30 мин.</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5"/>
                  </a:ext>
                </a:extLst>
              </a:tr>
              <a:tr h="211809">
                <a:tc>
                  <a:txBody>
                    <a:bodyPr/>
                    <a:lstStyle/>
                    <a:p>
                      <a:pPr algn="ctr">
                        <a:lnSpc>
                          <a:spcPct val="115000"/>
                        </a:lnSpc>
                        <a:spcAft>
                          <a:spcPts val="0"/>
                        </a:spcAft>
                      </a:pPr>
                      <a:r>
                        <a:rPr lang="ru-RU" sz="900" b="1">
                          <a:effectLst/>
                          <a:latin typeface="Times New Roman"/>
                          <a:ea typeface="Times New Roman"/>
                          <a:cs typeface="Times New Roman"/>
                        </a:rPr>
                        <a:t>6.</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a:effectLst/>
                          <a:latin typeface="Times New Roman"/>
                          <a:ea typeface="Times New Roman"/>
                          <a:cs typeface="Times New Roman"/>
                        </a:rPr>
                        <a:t>Подготовка разводу</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08.40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08.50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10 мин.</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6"/>
                  </a:ext>
                </a:extLst>
              </a:tr>
              <a:tr h="211809">
                <a:tc>
                  <a:txBody>
                    <a:bodyPr/>
                    <a:lstStyle/>
                    <a:p>
                      <a:pPr algn="ctr">
                        <a:lnSpc>
                          <a:spcPct val="115000"/>
                        </a:lnSpc>
                        <a:spcAft>
                          <a:spcPts val="0"/>
                        </a:spcAft>
                      </a:pPr>
                      <a:r>
                        <a:rPr lang="ru-RU" sz="900" b="1">
                          <a:effectLst/>
                          <a:latin typeface="Times New Roman"/>
                          <a:ea typeface="Times New Roman"/>
                          <a:cs typeface="Times New Roman"/>
                        </a:rPr>
                        <a:t>7.</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dirty="0">
                          <a:effectLst/>
                          <a:latin typeface="Times New Roman"/>
                          <a:ea typeface="Times New Roman"/>
                          <a:cs typeface="Times New Roman"/>
                        </a:rPr>
                        <a:t>Развод на занятия</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08.50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09.00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10 мин.</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7"/>
                  </a:ext>
                </a:extLst>
              </a:tr>
              <a:tr h="211809">
                <a:tc>
                  <a:txBody>
                    <a:bodyPr/>
                    <a:lstStyle/>
                    <a:p>
                      <a:pPr algn="ctr">
                        <a:lnSpc>
                          <a:spcPct val="115000"/>
                        </a:lnSpc>
                        <a:spcAft>
                          <a:spcPts val="0"/>
                        </a:spcAft>
                      </a:pPr>
                      <a:r>
                        <a:rPr lang="ru-RU" sz="900" b="1">
                          <a:effectLst/>
                          <a:latin typeface="Times New Roman"/>
                          <a:ea typeface="Times New Roman"/>
                          <a:cs typeface="Times New Roman"/>
                        </a:rPr>
                        <a:t>8.</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dirty="0">
                          <a:effectLst/>
                          <a:latin typeface="Times New Roman"/>
                          <a:ea typeface="Times New Roman"/>
                          <a:cs typeface="Times New Roman"/>
                        </a:rPr>
                        <a:t>1 час занятий</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09.00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09.45</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45 мин.</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8"/>
                  </a:ext>
                </a:extLst>
              </a:tr>
              <a:tr h="211809">
                <a:tc>
                  <a:txBody>
                    <a:bodyPr/>
                    <a:lstStyle/>
                    <a:p>
                      <a:pPr algn="ctr">
                        <a:lnSpc>
                          <a:spcPct val="115000"/>
                        </a:lnSpc>
                        <a:spcAft>
                          <a:spcPts val="0"/>
                        </a:spcAft>
                      </a:pPr>
                      <a:r>
                        <a:rPr lang="ru-RU" sz="900" b="1">
                          <a:effectLst/>
                          <a:latin typeface="Times New Roman"/>
                          <a:ea typeface="Times New Roman"/>
                          <a:cs typeface="Times New Roman"/>
                        </a:rPr>
                        <a:t>9.</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dirty="0">
                          <a:effectLst/>
                          <a:latin typeface="Times New Roman"/>
                          <a:ea typeface="Times New Roman"/>
                          <a:cs typeface="Times New Roman"/>
                        </a:rPr>
                        <a:t>2 час занятий</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10.00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10.45</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45 мин.</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9"/>
                  </a:ext>
                </a:extLst>
              </a:tr>
              <a:tr h="211809">
                <a:tc>
                  <a:txBody>
                    <a:bodyPr/>
                    <a:lstStyle/>
                    <a:p>
                      <a:pPr algn="ctr">
                        <a:lnSpc>
                          <a:spcPct val="115000"/>
                        </a:lnSpc>
                        <a:spcAft>
                          <a:spcPts val="0"/>
                        </a:spcAft>
                      </a:pPr>
                      <a:r>
                        <a:rPr lang="ru-RU" sz="900" b="1">
                          <a:effectLst/>
                          <a:latin typeface="Times New Roman"/>
                          <a:ea typeface="Times New Roman"/>
                          <a:cs typeface="Times New Roman"/>
                        </a:rPr>
                        <a:t>10.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dirty="0">
                          <a:effectLst/>
                          <a:latin typeface="Times New Roman"/>
                          <a:ea typeface="Times New Roman"/>
                          <a:cs typeface="Times New Roman"/>
                        </a:rPr>
                        <a:t>3 час занятий</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11.00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11.45</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45 мин.</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10"/>
                  </a:ext>
                </a:extLst>
              </a:tr>
              <a:tr h="211809">
                <a:tc>
                  <a:txBody>
                    <a:bodyPr/>
                    <a:lstStyle/>
                    <a:p>
                      <a:pPr algn="ctr">
                        <a:lnSpc>
                          <a:spcPct val="115000"/>
                        </a:lnSpc>
                        <a:spcAft>
                          <a:spcPts val="0"/>
                        </a:spcAft>
                      </a:pPr>
                      <a:r>
                        <a:rPr lang="ru-RU" sz="900" b="1">
                          <a:effectLst/>
                          <a:latin typeface="Times New Roman"/>
                          <a:ea typeface="Times New Roman"/>
                          <a:cs typeface="Times New Roman"/>
                        </a:rPr>
                        <a:t>11.</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dirty="0">
                          <a:effectLst/>
                          <a:latin typeface="Times New Roman"/>
                          <a:ea typeface="Times New Roman"/>
                          <a:cs typeface="Times New Roman"/>
                        </a:rPr>
                        <a:t>4 час занятий</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12.00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12.45</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45 мин.</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11"/>
                  </a:ext>
                </a:extLst>
              </a:tr>
              <a:tr h="211809">
                <a:tc>
                  <a:txBody>
                    <a:bodyPr/>
                    <a:lstStyle/>
                    <a:p>
                      <a:pPr algn="ctr">
                        <a:lnSpc>
                          <a:spcPct val="115000"/>
                        </a:lnSpc>
                        <a:spcAft>
                          <a:spcPts val="0"/>
                        </a:spcAft>
                      </a:pPr>
                      <a:r>
                        <a:rPr lang="ru-RU" sz="900" b="1">
                          <a:effectLst/>
                          <a:latin typeface="Times New Roman"/>
                          <a:ea typeface="Times New Roman"/>
                          <a:cs typeface="Times New Roman"/>
                        </a:rPr>
                        <a:t>12.</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dirty="0">
                          <a:effectLst/>
                          <a:latin typeface="Times New Roman"/>
                          <a:ea typeface="Times New Roman"/>
                          <a:cs typeface="Times New Roman"/>
                        </a:rPr>
                        <a:t>Обед</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13.00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13.40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40 мин.</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12"/>
                  </a:ext>
                </a:extLst>
              </a:tr>
              <a:tr h="211809">
                <a:tc>
                  <a:txBody>
                    <a:bodyPr/>
                    <a:lstStyle/>
                    <a:p>
                      <a:pPr algn="ctr">
                        <a:lnSpc>
                          <a:spcPct val="115000"/>
                        </a:lnSpc>
                        <a:spcAft>
                          <a:spcPts val="0"/>
                        </a:spcAft>
                      </a:pPr>
                      <a:r>
                        <a:rPr lang="ru-RU" sz="900" b="1">
                          <a:effectLst/>
                          <a:latin typeface="Times New Roman"/>
                          <a:ea typeface="Times New Roman"/>
                          <a:cs typeface="Times New Roman"/>
                        </a:rPr>
                        <a:t>13.</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dirty="0">
                          <a:effectLst/>
                          <a:latin typeface="Times New Roman"/>
                          <a:ea typeface="Times New Roman"/>
                          <a:cs typeface="Times New Roman"/>
                        </a:rPr>
                        <a:t>Время для личных потребностей</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13.40</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14.10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30 мин.</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13"/>
                  </a:ext>
                </a:extLst>
              </a:tr>
              <a:tr h="211809">
                <a:tc>
                  <a:txBody>
                    <a:bodyPr/>
                    <a:lstStyle/>
                    <a:p>
                      <a:pPr algn="ctr">
                        <a:lnSpc>
                          <a:spcPct val="115000"/>
                        </a:lnSpc>
                        <a:spcAft>
                          <a:spcPts val="0"/>
                        </a:spcAft>
                      </a:pPr>
                      <a:r>
                        <a:rPr lang="ru-RU" sz="900" b="1">
                          <a:effectLst/>
                          <a:latin typeface="Times New Roman"/>
                          <a:ea typeface="Times New Roman"/>
                          <a:cs typeface="Times New Roman"/>
                        </a:rPr>
                        <a:t>14.</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a:effectLst/>
                          <a:latin typeface="Times New Roman"/>
                          <a:ea typeface="Times New Roman"/>
                          <a:cs typeface="Times New Roman"/>
                        </a:rPr>
                        <a:t>Воспитательная работа </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14.10</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15.00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50 мин.</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14"/>
                  </a:ext>
                </a:extLst>
              </a:tr>
              <a:tr h="211809">
                <a:tc>
                  <a:txBody>
                    <a:bodyPr/>
                    <a:lstStyle/>
                    <a:p>
                      <a:pPr algn="ctr">
                        <a:lnSpc>
                          <a:spcPct val="115000"/>
                        </a:lnSpc>
                        <a:spcAft>
                          <a:spcPts val="0"/>
                        </a:spcAft>
                      </a:pPr>
                      <a:r>
                        <a:rPr lang="ru-RU" sz="900" b="1">
                          <a:effectLst/>
                          <a:latin typeface="Times New Roman"/>
                          <a:ea typeface="Times New Roman"/>
                          <a:cs typeface="Times New Roman"/>
                        </a:rPr>
                        <a:t>15.</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a:effectLst/>
                          <a:latin typeface="Times New Roman"/>
                          <a:ea typeface="Times New Roman"/>
                          <a:cs typeface="Times New Roman"/>
                        </a:rPr>
                        <a:t>5 час занятий</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15.10</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15.55</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45 мин.</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15"/>
                  </a:ext>
                </a:extLst>
              </a:tr>
              <a:tr h="211809">
                <a:tc>
                  <a:txBody>
                    <a:bodyPr/>
                    <a:lstStyle/>
                    <a:p>
                      <a:pPr algn="ctr">
                        <a:lnSpc>
                          <a:spcPct val="115000"/>
                        </a:lnSpc>
                        <a:spcAft>
                          <a:spcPts val="0"/>
                        </a:spcAft>
                      </a:pPr>
                      <a:r>
                        <a:rPr lang="ru-RU" sz="900" b="1">
                          <a:effectLst/>
                          <a:latin typeface="Times New Roman"/>
                          <a:ea typeface="Times New Roman"/>
                          <a:cs typeface="Times New Roman"/>
                        </a:rPr>
                        <a:t>16.</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a:effectLst/>
                          <a:latin typeface="Times New Roman"/>
                          <a:ea typeface="Times New Roman"/>
                          <a:cs typeface="Times New Roman"/>
                        </a:rPr>
                        <a:t>6 час занятий</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16.10</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16.55</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45 мин.</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16"/>
                  </a:ext>
                </a:extLst>
              </a:tr>
              <a:tr h="211809">
                <a:tc>
                  <a:txBody>
                    <a:bodyPr/>
                    <a:lstStyle/>
                    <a:p>
                      <a:pPr algn="ctr">
                        <a:lnSpc>
                          <a:spcPct val="115000"/>
                        </a:lnSpc>
                        <a:spcAft>
                          <a:spcPts val="0"/>
                        </a:spcAft>
                      </a:pPr>
                      <a:r>
                        <a:rPr lang="ru-RU" sz="900" b="1">
                          <a:effectLst/>
                          <a:latin typeface="Times New Roman"/>
                          <a:ea typeface="Times New Roman"/>
                          <a:cs typeface="Times New Roman"/>
                        </a:rPr>
                        <a:t>17.</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a:effectLst/>
                          <a:latin typeface="Times New Roman"/>
                          <a:ea typeface="Times New Roman"/>
                          <a:cs typeface="Times New Roman"/>
                        </a:rPr>
                        <a:t>Полдник</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17.10</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17.30</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20 мин.</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17"/>
                  </a:ext>
                </a:extLst>
              </a:tr>
              <a:tr h="211809">
                <a:tc>
                  <a:txBody>
                    <a:bodyPr/>
                    <a:lstStyle/>
                    <a:p>
                      <a:pPr algn="ctr">
                        <a:lnSpc>
                          <a:spcPct val="115000"/>
                        </a:lnSpc>
                        <a:spcAft>
                          <a:spcPts val="0"/>
                        </a:spcAft>
                      </a:pPr>
                      <a:r>
                        <a:rPr lang="ru-RU" sz="900" b="1">
                          <a:effectLst/>
                          <a:latin typeface="Times New Roman"/>
                          <a:ea typeface="Times New Roman"/>
                          <a:cs typeface="Times New Roman"/>
                        </a:rPr>
                        <a:t>18.</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a:effectLst/>
                          <a:latin typeface="Times New Roman"/>
                          <a:ea typeface="Times New Roman"/>
                          <a:cs typeface="Times New Roman"/>
                        </a:rPr>
                        <a:t>7 час занятий</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17.30</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18.15</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45 мин.</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18"/>
                  </a:ext>
                </a:extLst>
              </a:tr>
              <a:tr h="211809">
                <a:tc>
                  <a:txBody>
                    <a:bodyPr/>
                    <a:lstStyle/>
                    <a:p>
                      <a:pPr algn="ctr">
                        <a:lnSpc>
                          <a:spcPct val="115000"/>
                        </a:lnSpc>
                        <a:spcAft>
                          <a:spcPts val="0"/>
                        </a:spcAft>
                      </a:pPr>
                      <a:r>
                        <a:rPr lang="ru-RU" sz="900" b="1">
                          <a:effectLst/>
                          <a:latin typeface="Times New Roman"/>
                          <a:ea typeface="Times New Roman"/>
                          <a:cs typeface="Times New Roman"/>
                        </a:rPr>
                        <a:t>19.</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a:effectLst/>
                          <a:latin typeface="Times New Roman"/>
                          <a:ea typeface="Times New Roman"/>
                          <a:cs typeface="Times New Roman"/>
                        </a:rPr>
                        <a:t>8 час занятий</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18.30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19.15</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45 мин.</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19"/>
                  </a:ext>
                </a:extLst>
              </a:tr>
              <a:tr h="211809">
                <a:tc>
                  <a:txBody>
                    <a:bodyPr/>
                    <a:lstStyle/>
                    <a:p>
                      <a:pPr algn="ctr">
                        <a:lnSpc>
                          <a:spcPct val="115000"/>
                        </a:lnSpc>
                        <a:spcAft>
                          <a:spcPts val="0"/>
                        </a:spcAft>
                      </a:pPr>
                      <a:r>
                        <a:rPr lang="ru-RU" sz="900" b="1">
                          <a:effectLst/>
                          <a:latin typeface="Times New Roman"/>
                          <a:ea typeface="Times New Roman"/>
                          <a:cs typeface="Times New Roman"/>
                        </a:rPr>
                        <a:t>20.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a:effectLst/>
                          <a:latin typeface="Times New Roman"/>
                          <a:ea typeface="Times New Roman"/>
                          <a:cs typeface="Times New Roman"/>
                        </a:rPr>
                        <a:t>Ужин</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19.</a:t>
                      </a:r>
                      <a:r>
                        <a:rPr lang="en-US" sz="900" b="1">
                          <a:effectLst/>
                          <a:latin typeface="Times New Roman"/>
                          <a:ea typeface="Times New Roman"/>
                          <a:cs typeface="Times New Roman"/>
                        </a:rPr>
                        <a:t>3</a:t>
                      </a:r>
                      <a:r>
                        <a:rPr lang="ru-RU" sz="900" b="1">
                          <a:effectLst/>
                          <a:latin typeface="Times New Roman"/>
                          <a:ea typeface="Times New Roman"/>
                          <a:cs typeface="Times New Roman"/>
                        </a:rPr>
                        <a:t>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en-US" sz="900" b="1" dirty="0">
                          <a:effectLst/>
                          <a:latin typeface="Times New Roman"/>
                          <a:ea typeface="Times New Roman"/>
                          <a:cs typeface="Times New Roman"/>
                        </a:rPr>
                        <a:t>20</a:t>
                      </a:r>
                      <a:r>
                        <a:rPr lang="ru-RU" sz="900" b="1" dirty="0">
                          <a:effectLst/>
                          <a:latin typeface="Times New Roman"/>
                          <a:ea typeface="Times New Roman"/>
                          <a:cs typeface="Times New Roman"/>
                        </a:rPr>
                        <a:t>.</a:t>
                      </a:r>
                      <a:r>
                        <a:rPr lang="en-US" sz="900" b="1" dirty="0">
                          <a:effectLst/>
                          <a:latin typeface="Times New Roman"/>
                          <a:ea typeface="Times New Roman"/>
                          <a:cs typeface="Times New Roman"/>
                        </a:rPr>
                        <a:t>0</a:t>
                      </a:r>
                      <a:r>
                        <a:rPr lang="ru-RU" sz="900" b="1" dirty="0">
                          <a:effectLst/>
                          <a:latin typeface="Times New Roman"/>
                          <a:ea typeface="Times New Roman"/>
                          <a:cs typeface="Times New Roman"/>
                        </a:rPr>
                        <a:t>0</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30 мин.</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20"/>
                  </a:ext>
                </a:extLst>
              </a:tr>
              <a:tr h="181600">
                <a:tc>
                  <a:txBody>
                    <a:bodyPr/>
                    <a:lstStyle/>
                    <a:p>
                      <a:pPr algn="ctr">
                        <a:lnSpc>
                          <a:spcPct val="115000"/>
                        </a:lnSpc>
                        <a:spcAft>
                          <a:spcPts val="0"/>
                        </a:spcAft>
                      </a:pPr>
                      <a:r>
                        <a:rPr lang="ru-RU" sz="900" b="1">
                          <a:effectLst/>
                          <a:latin typeface="Times New Roman"/>
                          <a:ea typeface="Times New Roman"/>
                          <a:cs typeface="Times New Roman"/>
                        </a:rPr>
                        <a:t>2</a:t>
                      </a:r>
                      <a:r>
                        <a:rPr lang="en-US" sz="900" b="1">
                          <a:effectLst/>
                          <a:latin typeface="Times New Roman"/>
                          <a:ea typeface="Times New Roman"/>
                          <a:cs typeface="Times New Roman"/>
                        </a:rPr>
                        <a:t>1</a:t>
                      </a:r>
                      <a:r>
                        <a:rPr lang="ru-RU" sz="900" b="1">
                          <a:effectLst/>
                          <a:latin typeface="Times New Roman"/>
                          <a:ea typeface="Times New Roman"/>
                          <a:cs typeface="Times New Roman"/>
                        </a:rPr>
                        <a:t>.</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a:effectLst/>
                          <a:latin typeface="Times New Roman"/>
                          <a:ea typeface="Times New Roman"/>
                          <a:cs typeface="Times New Roman"/>
                        </a:rPr>
                        <a:t>Просмотр художественного фильма (время для личных потребностей)</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en-US" sz="900" b="1">
                          <a:effectLst/>
                          <a:latin typeface="Times New Roman"/>
                          <a:ea typeface="Times New Roman"/>
                          <a:cs typeface="Times New Roman"/>
                        </a:rPr>
                        <a:t>20</a:t>
                      </a:r>
                      <a:r>
                        <a:rPr lang="ru-RU" sz="900" b="1">
                          <a:effectLst/>
                          <a:latin typeface="Times New Roman"/>
                          <a:ea typeface="Times New Roman"/>
                          <a:cs typeface="Times New Roman"/>
                        </a:rPr>
                        <a:t>.</a:t>
                      </a:r>
                      <a:r>
                        <a:rPr lang="en-US" sz="900" b="1">
                          <a:effectLst/>
                          <a:latin typeface="Times New Roman"/>
                          <a:ea typeface="Times New Roman"/>
                          <a:cs typeface="Times New Roman"/>
                        </a:rPr>
                        <a:t>0</a:t>
                      </a:r>
                      <a:r>
                        <a:rPr lang="ru-RU" sz="900" b="1">
                          <a:effectLst/>
                          <a:latin typeface="Times New Roman"/>
                          <a:ea typeface="Times New Roman"/>
                          <a:cs typeface="Times New Roman"/>
                        </a:rPr>
                        <a:t>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2</a:t>
                      </a:r>
                      <a:r>
                        <a:rPr lang="en-US" sz="900" b="1" dirty="0">
                          <a:effectLst/>
                          <a:latin typeface="Times New Roman"/>
                          <a:ea typeface="Times New Roman"/>
                          <a:cs typeface="Times New Roman"/>
                        </a:rPr>
                        <a:t>1</a:t>
                      </a:r>
                      <a:r>
                        <a:rPr lang="ru-RU" sz="900" b="1" dirty="0">
                          <a:effectLst/>
                          <a:latin typeface="Times New Roman"/>
                          <a:ea typeface="Times New Roman"/>
                          <a:cs typeface="Times New Roman"/>
                        </a:rPr>
                        <a:t>.</a:t>
                      </a:r>
                      <a:r>
                        <a:rPr lang="en-US" sz="900" b="1" dirty="0">
                          <a:effectLst/>
                          <a:latin typeface="Times New Roman"/>
                          <a:ea typeface="Times New Roman"/>
                          <a:cs typeface="Times New Roman"/>
                        </a:rPr>
                        <a:t>3</a:t>
                      </a:r>
                      <a:r>
                        <a:rPr lang="ru-RU" sz="900" b="1" dirty="0">
                          <a:effectLst/>
                          <a:latin typeface="Times New Roman"/>
                          <a:ea typeface="Times New Roman"/>
                          <a:cs typeface="Times New Roman"/>
                        </a:rPr>
                        <a:t>0</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90 мин.</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21"/>
                  </a:ext>
                </a:extLst>
              </a:tr>
              <a:tr h="211809">
                <a:tc>
                  <a:txBody>
                    <a:bodyPr/>
                    <a:lstStyle/>
                    <a:p>
                      <a:pPr algn="ctr">
                        <a:lnSpc>
                          <a:spcPct val="115000"/>
                        </a:lnSpc>
                        <a:spcAft>
                          <a:spcPts val="0"/>
                        </a:spcAft>
                      </a:pPr>
                      <a:r>
                        <a:rPr lang="ru-RU" sz="900" b="1">
                          <a:effectLst/>
                          <a:latin typeface="Times New Roman"/>
                          <a:ea typeface="Times New Roman"/>
                          <a:cs typeface="Times New Roman"/>
                        </a:rPr>
                        <a:t>2</a:t>
                      </a:r>
                      <a:r>
                        <a:rPr lang="en-US" sz="900" b="1">
                          <a:effectLst/>
                          <a:latin typeface="Times New Roman"/>
                          <a:ea typeface="Times New Roman"/>
                          <a:cs typeface="Times New Roman"/>
                        </a:rPr>
                        <a:t>2</a:t>
                      </a:r>
                      <a:r>
                        <a:rPr lang="ru-RU" sz="900" b="1">
                          <a:effectLst/>
                          <a:latin typeface="Times New Roman"/>
                          <a:ea typeface="Times New Roman"/>
                          <a:cs typeface="Times New Roman"/>
                        </a:rPr>
                        <a:t>.</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a:effectLst/>
                          <a:latin typeface="Times New Roman"/>
                          <a:ea typeface="Times New Roman"/>
                          <a:cs typeface="Times New Roman"/>
                        </a:rPr>
                        <a:t>Вечерняя прогулка</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21.</a:t>
                      </a:r>
                      <a:r>
                        <a:rPr lang="en-US" sz="900" b="1">
                          <a:effectLst/>
                          <a:latin typeface="Times New Roman"/>
                          <a:ea typeface="Times New Roman"/>
                          <a:cs typeface="Times New Roman"/>
                        </a:rPr>
                        <a:t>3</a:t>
                      </a:r>
                      <a:r>
                        <a:rPr lang="ru-RU" sz="900" b="1">
                          <a:effectLst/>
                          <a:latin typeface="Times New Roman"/>
                          <a:ea typeface="Times New Roman"/>
                          <a:cs typeface="Times New Roman"/>
                        </a:rPr>
                        <a:t>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21.50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20 мин.</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22"/>
                  </a:ext>
                </a:extLst>
              </a:tr>
              <a:tr h="211809">
                <a:tc>
                  <a:txBody>
                    <a:bodyPr/>
                    <a:lstStyle/>
                    <a:p>
                      <a:pPr algn="ctr">
                        <a:lnSpc>
                          <a:spcPct val="115000"/>
                        </a:lnSpc>
                        <a:spcAft>
                          <a:spcPts val="0"/>
                        </a:spcAft>
                      </a:pPr>
                      <a:r>
                        <a:rPr lang="ru-RU" sz="900" b="1">
                          <a:effectLst/>
                          <a:latin typeface="Times New Roman"/>
                          <a:ea typeface="Times New Roman"/>
                          <a:cs typeface="Times New Roman"/>
                        </a:rPr>
                        <a:t>2</a:t>
                      </a:r>
                      <a:r>
                        <a:rPr lang="en-US" sz="900" b="1">
                          <a:effectLst/>
                          <a:latin typeface="Times New Roman"/>
                          <a:ea typeface="Times New Roman"/>
                          <a:cs typeface="Times New Roman"/>
                        </a:rPr>
                        <a:t>3</a:t>
                      </a:r>
                      <a:r>
                        <a:rPr lang="ru-RU" sz="900" b="1">
                          <a:effectLst/>
                          <a:latin typeface="Times New Roman"/>
                          <a:ea typeface="Times New Roman"/>
                          <a:cs typeface="Times New Roman"/>
                        </a:rPr>
                        <a:t>.</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a:effectLst/>
                          <a:latin typeface="Times New Roman"/>
                          <a:ea typeface="Times New Roman"/>
                          <a:cs typeface="Times New Roman"/>
                        </a:rPr>
                        <a:t>Вечерняя поверка</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21.50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22.00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10 мин.</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23"/>
                  </a:ext>
                </a:extLst>
              </a:tr>
              <a:tr h="211809">
                <a:tc>
                  <a:txBody>
                    <a:bodyPr/>
                    <a:lstStyle/>
                    <a:p>
                      <a:pPr algn="ctr">
                        <a:lnSpc>
                          <a:spcPct val="115000"/>
                        </a:lnSpc>
                        <a:spcAft>
                          <a:spcPts val="0"/>
                        </a:spcAft>
                      </a:pPr>
                      <a:r>
                        <a:rPr lang="ru-RU" sz="900" b="1">
                          <a:effectLst/>
                          <a:latin typeface="Times New Roman"/>
                          <a:ea typeface="Times New Roman"/>
                          <a:cs typeface="Times New Roman"/>
                        </a:rPr>
                        <a:t>2</a:t>
                      </a:r>
                      <a:r>
                        <a:rPr lang="en-US" sz="900" b="1">
                          <a:effectLst/>
                          <a:latin typeface="Times New Roman"/>
                          <a:ea typeface="Times New Roman"/>
                          <a:cs typeface="Times New Roman"/>
                        </a:rPr>
                        <a:t>4</a:t>
                      </a:r>
                      <a:r>
                        <a:rPr lang="ru-RU" sz="900" b="1">
                          <a:effectLst/>
                          <a:latin typeface="Times New Roman"/>
                          <a:ea typeface="Times New Roman"/>
                          <a:cs typeface="Times New Roman"/>
                        </a:rPr>
                        <a:t>.</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a:effectLst/>
                          <a:latin typeface="Times New Roman"/>
                          <a:ea typeface="Times New Roman"/>
                          <a:cs typeface="Times New Roman"/>
                        </a:rPr>
                        <a:t>Вечерний туалет, подготовка к отбою</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22.00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22.30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30 мин.</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24"/>
                  </a:ext>
                </a:extLst>
              </a:tr>
              <a:tr h="211809">
                <a:tc>
                  <a:txBody>
                    <a:bodyPr/>
                    <a:lstStyle/>
                    <a:p>
                      <a:pPr algn="ctr">
                        <a:lnSpc>
                          <a:spcPct val="115000"/>
                        </a:lnSpc>
                        <a:spcAft>
                          <a:spcPts val="0"/>
                        </a:spcAft>
                      </a:pPr>
                      <a:r>
                        <a:rPr lang="en-US" sz="900" b="1">
                          <a:effectLst/>
                          <a:latin typeface="Times New Roman"/>
                          <a:ea typeface="Times New Roman"/>
                          <a:cs typeface="Times New Roman"/>
                        </a:rPr>
                        <a:t>25.</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15000"/>
                        </a:lnSpc>
                        <a:spcAft>
                          <a:spcPts val="0"/>
                        </a:spcAft>
                      </a:pPr>
                      <a:r>
                        <a:rPr lang="ru-RU" sz="900" b="1">
                          <a:effectLst/>
                          <a:latin typeface="Times New Roman"/>
                          <a:ea typeface="Times New Roman"/>
                          <a:cs typeface="Times New Roman"/>
                        </a:rPr>
                        <a:t>Отбой</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22.30</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a:effectLst/>
                          <a:latin typeface="Times New Roman"/>
                          <a:ea typeface="Times New Roman"/>
                          <a:cs typeface="Times New Roman"/>
                        </a:rPr>
                        <a:t> </a:t>
                      </a:r>
                      <a:endParaRPr lang="ru-RU" sz="80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15000"/>
                        </a:lnSpc>
                        <a:spcAft>
                          <a:spcPts val="0"/>
                        </a:spcAft>
                      </a:pPr>
                      <a:r>
                        <a:rPr lang="ru-RU" sz="900" b="1" dirty="0">
                          <a:effectLst/>
                          <a:latin typeface="Times New Roman"/>
                          <a:ea typeface="Times New Roman"/>
                          <a:cs typeface="Times New Roman"/>
                        </a:rPr>
                        <a:t> </a:t>
                      </a:r>
                      <a:endParaRPr lang="ru-RU" sz="800" dirty="0">
                        <a:effectLst/>
                        <a:latin typeface="Calibri"/>
                        <a:ea typeface="Times New Roman"/>
                        <a:cs typeface="Times New Roman"/>
                      </a:endParaRPr>
                    </a:p>
                  </a:txBody>
                  <a:tcPr marL="52709" marR="52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25"/>
                  </a:ext>
                </a:extLst>
              </a:tr>
            </a:tbl>
          </a:graphicData>
        </a:graphic>
      </p:graphicFrame>
    </p:spTree>
    <p:extLst>
      <p:ext uri="{BB962C8B-B14F-4D97-AF65-F5344CB8AC3E}">
        <p14:creationId xmlns:p14="http://schemas.microsoft.com/office/powerpoint/2010/main" val="3565493779"/>
      </p:ext>
    </p:extLst>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F3718996-EE44-485E-B539-F7BAD4979D83}"/>
              </a:ext>
            </a:extLst>
          </p:cNvPr>
          <p:cNvPicPr>
            <a:picLocks noChangeAspect="1"/>
          </p:cNvPicPr>
          <p:nvPr/>
        </p:nvPicPr>
        <p:blipFill>
          <a:blip r:embed="rId2"/>
          <a:stretch>
            <a:fillRect/>
          </a:stretch>
        </p:blipFill>
        <p:spPr>
          <a:xfrm>
            <a:off x="54472" y="103344"/>
            <a:ext cx="9035055" cy="6651312"/>
          </a:xfrm>
          <a:prstGeom prst="rect">
            <a:avLst/>
          </a:prstGeom>
        </p:spPr>
      </p:pic>
    </p:spTree>
    <p:extLst>
      <p:ext uri="{BB962C8B-B14F-4D97-AF65-F5344CB8AC3E}">
        <p14:creationId xmlns:p14="http://schemas.microsoft.com/office/powerpoint/2010/main" val="220477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5F37A2-89D9-4B1C-AA29-9B0860C2B151}"/>
              </a:ext>
            </a:extLst>
          </p:cNvPr>
          <p:cNvSpPr>
            <a:spLocks noGrp="1"/>
          </p:cNvSpPr>
          <p:nvPr>
            <p:ph type="title"/>
          </p:nvPr>
        </p:nvSpPr>
        <p:spPr>
          <a:xfrm>
            <a:off x="609599" y="609600"/>
            <a:ext cx="8210872" cy="947192"/>
          </a:xfrm>
        </p:spPr>
        <p:style>
          <a:lnRef idx="1">
            <a:schemeClr val="accent3"/>
          </a:lnRef>
          <a:fillRef idx="2">
            <a:schemeClr val="accent3"/>
          </a:fillRef>
          <a:effectRef idx="1">
            <a:schemeClr val="accent3"/>
          </a:effectRef>
          <a:fontRef idx="minor">
            <a:schemeClr val="dk1"/>
          </a:fontRef>
        </p:style>
        <p:txBody>
          <a:bodyPr>
            <a:normAutofit fontScale="90000"/>
          </a:bodyPr>
          <a:lstStyle/>
          <a:p>
            <a:pPr lvl="0" algn="ctr" defTabSz="914400" eaLnBrk="0" fontAlgn="base" hangingPunct="0">
              <a:spcAft>
                <a:spcPct val="0"/>
              </a:spcAft>
              <a:tabLst>
                <a:tab pos="508000" algn="l"/>
              </a:tabLst>
            </a:pPr>
            <a:r>
              <a:rPr lang="ru-RU" altLang="ru-RU" sz="1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СВОДНАЯ</a:t>
            </a:r>
            <a:br>
              <a:rPr lang="ru-RU" altLang="ru-RU" sz="1100" dirty="0">
                <a:solidFill>
                  <a:prstClr val="black"/>
                </a:solidFill>
                <a:latin typeface="Times New Roman" panose="02020603050405020304" pitchFamily="18" charset="0"/>
                <a:ea typeface="+mn-ea"/>
                <a:cs typeface="Times New Roman" panose="02020603050405020304" pitchFamily="18" charset="0"/>
              </a:rPr>
            </a:br>
            <a:r>
              <a:rPr lang="ru-RU" altLang="ru-RU" sz="1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ОЦЕНОЧНАЯ ВЕДОМОСТЬ</a:t>
            </a:r>
            <a:br>
              <a:rPr lang="ru-RU" altLang="ru-RU" sz="1100" dirty="0">
                <a:solidFill>
                  <a:prstClr val="black"/>
                </a:solidFill>
                <a:latin typeface="Times New Roman" panose="02020603050405020304" pitchFamily="18" charset="0"/>
                <a:ea typeface="+mn-ea"/>
                <a:cs typeface="Times New Roman" panose="02020603050405020304" pitchFamily="18" charset="0"/>
              </a:rPr>
            </a:br>
            <a:r>
              <a:rPr lang="ru-RU" altLang="ru-RU" sz="1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курсантов учебного сбора ГБУ «Пермский краевой центр военно-патриотического воспитания и подготовки граждан (молодежи) к военной службе» за учебные сборы 9 – 13 декабря 2019 года.</a:t>
            </a:r>
            <a:br>
              <a:rPr lang="ru-RU" altLang="ru-RU" sz="1100" dirty="0">
                <a:solidFill>
                  <a:prstClr val="black"/>
                </a:solidFill>
                <a:latin typeface="Times New Roman" panose="02020603050405020304" pitchFamily="18" charset="0"/>
                <a:ea typeface="+mn-ea"/>
                <a:cs typeface="Times New Roman" panose="02020603050405020304" pitchFamily="18" charset="0"/>
              </a:rPr>
            </a:br>
            <a:r>
              <a:rPr lang="ru-RU" altLang="ru-RU" sz="11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____</a:t>
            </a:r>
            <a:r>
              <a:rPr lang="ru-RU" altLang="ru-RU"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altLang="ru-RU" sz="11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«ПХТТ», г. Пермь</a:t>
            </a:r>
            <a:r>
              <a:rPr lang="ru-RU" altLang="ru-RU" sz="11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__</a:t>
            </a:r>
            <a:br>
              <a:rPr lang="ru-RU" altLang="ru-RU" sz="1100" dirty="0">
                <a:solidFill>
                  <a:prstClr val="black"/>
                </a:solidFill>
                <a:latin typeface="Times New Roman" panose="02020603050405020304" pitchFamily="18" charset="0"/>
                <a:ea typeface="+mn-ea"/>
                <a:cs typeface="Times New Roman" panose="02020603050405020304" pitchFamily="18" charset="0"/>
              </a:rPr>
            </a:br>
            <a:r>
              <a:rPr lang="ru-RU" altLang="ru-RU" sz="9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(наименование учебного заведения (района))</a:t>
            </a:r>
            <a:br>
              <a:rPr lang="ru-RU" altLang="ru-RU" sz="1100" dirty="0">
                <a:solidFill>
                  <a:prstClr val="black"/>
                </a:solidFill>
                <a:latin typeface="Times New Roman" panose="02020603050405020304" pitchFamily="18" charset="0"/>
                <a:ea typeface="+mn-ea"/>
                <a:cs typeface="Times New Roman" panose="02020603050405020304" pitchFamily="18" charset="0"/>
              </a:rPr>
            </a:br>
            <a:br>
              <a:rPr lang="ru-RU" altLang="ru-RU" sz="600" dirty="0">
                <a:solidFill>
                  <a:prstClr val="black"/>
                </a:solidFill>
                <a:ea typeface="+mn-ea"/>
                <a:cs typeface="+mn-cs"/>
              </a:rPr>
            </a:br>
            <a:endParaRPr lang="ru-RU" dirty="0"/>
          </a:p>
        </p:txBody>
      </p:sp>
      <p:graphicFrame>
        <p:nvGraphicFramePr>
          <p:cNvPr id="4" name="Объект 3">
            <a:extLst>
              <a:ext uri="{FF2B5EF4-FFF2-40B4-BE49-F238E27FC236}">
                <a16:creationId xmlns:a16="http://schemas.microsoft.com/office/drawing/2014/main" id="{C7D072AC-4D57-4CB9-9C03-230DB9952934}"/>
              </a:ext>
            </a:extLst>
          </p:cNvPr>
          <p:cNvGraphicFramePr>
            <a:graphicFrameLocks noGrp="1"/>
          </p:cNvGraphicFramePr>
          <p:nvPr>
            <p:ph idx="1"/>
            <p:extLst>
              <p:ext uri="{D42A27DB-BD31-4B8C-83A1-F6EECF244321}">
                <p14:modId xmlns:p14="http://schemas.microsoft.com/office/powerpoint/2010/main" val="1918528561"/>
              </p:ext>
            </p:extLst>
          </p:nvPr>
        </p:nvGraphicFramePr>
        <p:xfrm>
          <a:off x="608898" y="1772816"/>
          <a:ext cx="8211573" cy="3824927"/>
        </p:xfrm>
        <a:graphic>
          <a:graphicData uri="http://schemas.openxmlformats.org/drawingml/2006/table">
            <a:tbl>
              <a:tblPr firstRow="1" firstCol="1" bandRow="1"/>
              <a:tblGrid>
                <a:gridCol w="379353">
                  <a:extLst>
                    <a:ext uri="{9D8B030D-6E8A-4147-A177-3AD203B41FA5}">
                      <a16:colId xmlns:a16="http://schemas.microsoft.com/office/drawing/2014/main" val="1254552926"/>
                    </a:ext>
                  </a:extLst>
                </a:gridCol>
                <a:gridCol w="3327479">
                  <a:extLst>
                    <a:ext uri="{9D8B030D-6E8A-4147-A177-3AD203B41FA5}">
                      <a16:colId xmlns:a16="http://schemas.microsoft.com/office/drawing/2014/main" val="1299388311"/>
                    </a:ext>
                  </a:extLst>
                </a:gridCol>
                <a:gridCol w="903930">
                  <a:extLst>
                    <a:ext uri="{9D8B030D-6E8A-4147-A177-3AD203B41FA5}">
                      <a16:colId xmlns:a16="http://schemas.microsoft.com/office/drawing/2014/main" val="3278029867"/>
                    </a:ext>
                  </a:extLst>
                </a:gridCol>
                <a:gridCol w="912213">
                  <a:extLst>
                    <a:ext uri="{9D8B030D-6E8A-4147-A177-3AD203B41FA5}">
                      <a16:colId xmlns:a16="http://schemas.microsoft.com/office/drawing/2014/main" val="2999326518"/>
                    </a:ext>
                  </a:extLst>
                </a:gridCol>
                <a:gridCol w="912213">
                  <a:extLst>
                    <a:ext uri="{9D8B030D-6E8A-4147-A177-3AD203B41FA5}">
                      <a16:colId xmlns:a16="http://schemas.microsoft.com/office/drawing/2014/main" val="908549772"/>
                    </a:ext>
                  </a:extLst>
                </a:gridCol>
                <a:gridCol w="865829">
                  <a:extLst>
                    <a:ext uri="{9D8B030D-6E8A-4147-A177-3AD203B41FA5}">
                      <a16:colId xmlns:a16="http://schemas.microsoft.com/office/drawing/2014/main" val="2528656547"/>
                    </a:ext>
                  </a:extLst>
                </a:gridCol>
                <a:gridCol w="910556">
                  <a:extLst>
                    <a:ext uri="{9D8B030D-6E8A-4147-A177-3AD203B41FA5}">
                      <a16:colId xmlns:a16="http://schemas.microsoft.com/office/drawing/2014/main" val="2283410319"/>
                    </a:ext>
                  </a:extLst>
                </a:gridCol>
              </a:tblGrid>
              <a:tr h="377819">
                <a:tc>
                  <a:txBody>
                    <a:bodyPr/>
                    <a:lstStyle/>
                    <a:p>
                      <a:pPr marR="21590" algn="ctr">
                        <a:lnSpc>
                          <a:spcPct val="115000"/>
                        </a:lnSpc>
                        <a:spcAft>
                          <a:spcPts val="0"/>
                        </a:spcAft>
                        <a:tabLst>
                          <a:tab pos="507365" algn="l"/>
                        </a:tabLs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tabLst>
                          <a:tab pos="507365" algn="l"/>
                        </a:tabLs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п/п</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Фамилия, имя, отчество обучающегося</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Огневая</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подготовка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Физическая</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подготовка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РХБЗ</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ОВУ</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Оценка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за уч. сборы</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12345230"/>
                  </a:ext>
                </a:extLst>
              </a:tr>
              <a:tr h="137941">
                <a:tc>
                  <a:txBody>
                    <a:bodyPr/>
                    <a:lstStyle/>
                    <a:p>
                      <a:pPr algn="ctr">
                        <a:lnSpc>
                          <a:spcPct val="115000"/>
                        </a:lnSpc>
                        <a:spcAft>
                          <a:spcPts val="0"/>
                        </a:spcAft>
                      </a:pPr>
                      <a:r>
                        <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 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6</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7</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61354677"/>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20764639"/>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16110685"/>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72658894"/>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36224708"/>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28489076"/>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75690477"/>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69322809"/>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8</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25114575"/>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84692596"/>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72680965"/>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73163368"/>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01493221"/>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5951783"/>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15671881"/>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58828662"/>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04735149"/>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94188073"/>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38530645"/>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58183431"/>
                  </a:ext>
                </a:extLst>
              </a:tr>
              <a:tr h="137941">
                <a:tc>
                  <a:txBody>
                    <a:bodyPr/>
                    <a:lstStyle/>
                    <a:p>
                      <a:pPr algn="ctr">
                        <a:lnSpc>
                          <a:spcPct val="115000"/>
                        </a:lnSpc>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896" marR="418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02883029"/>
                  </a:ext>
                </a:extLst>
              </a:tr>
            </a:tbl>
          </a:graphicData>
        </a:graphic>
      </p:graphicFrame>
      <p:sp>
        <p:nvSpPr>
          <p:cNvPr id="6" name="Прямоугольник 5">
            <a:extLst>
              <a:ext uri="{FF2B5EF4-FFF2-40B4-BE49-F238E27FC236}">
                <a16:creationId xmlns:a16="http://schemas.microsoft.com/office/drawing/2014/main" id="{20B81FB9-01D5-4950-A2B6-CBCBCC23A54D}"/>
              </a:ext>
            </a:extLst>
          </p:cNvPr>
          <p:cNvSpPr/>
          <p:nvPr/>
        </p:nvSpPr>
        <p:spPr>
          <a:xfrm>
            <a:off x="755576" y="5775356"/>
            <a:ext cx="4572000" cy="430887"/>
          </a:xfrm>
          <a:prstGeom prst="rect">
            <a:avLst/>
          </a:prstGeom>
        </p:spPr>
        <p:txBody>
          <a:bodyPr>
            <a:spAutoFit/>
          </a:bodyPr>
          <a:lstStyle/>
          <a:p>
            <a:r>
              <a:rPr lang="ru-RU" altLang="ru-RU" sz="1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Начальник учебного сбора </a:t>
            </a:r>
          </a:p>
          <a:p>
            <a:r>
              <a:rPr lang="ru-RU" altLang="ru-RU" sz="1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полковник ______________ А.А. Бурков</a:t>
            </a:r>
            <a:endParaRPr lang="ru-RU" dirty="0"/>
          </a:p>
        </p:txBody>
      </p:sp>
    </p:spTree>
    <p:extLst>
      <p:ext uri="{BB962C8B-B14F-4D97-AF65-F5344CB8AC3E}">
        <p14:creationId xmlns:p14="http://schemas.microsoft.com/office/powerpoint/2010/main" val="151999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AF5B58DC-1698-4856-AA2D-02A190BAD952}"/>
              </a:ext>
            </a:extLst>
          </p:cNvPr>
          <p:cNvGraphicFramePr>
            <a:graphicFrameLocks noGrp="1"/>
          </p:cNvGraphicFramePr>
          <p:nvPr>
            <p:ph idx="1"/>
            <p:extLst>
              <p:ext uri="{D42A27DB-BD31-4B8C-83A1-F6EECF244321}">
                <p14:modId xmlns:p14="http://schemas.microsoft.com/office/powerpoint/2010/main" val="1322664097"/>
              </p:ext>
            </p:extLst>
          </p:nvPr>
        </p:nvGraphicFramePr>
        <p:xfrm>
          <a:off x="609600" y="2531744"/>
          <a:ext cx="8210872" cy="3705567"/>
        </p:xfrm>
        <a:graphic>
          <a:graphicData uri="http://schemas.openxmlformats.org/drawingml/2006/table">
            <a:tbl>
              <a:tblPr firstRow="1" firstCol="1" bandRow="1"/>
              <a:tblGrid>
                <a:gridCol w="4078488">
                  <a:extLst>
                    <a:ext uri="{9D8B030D-6E8A-4147-A177-3AD203B41FA5}">
                      <a16:colId xmlns:a16="http://schemas.microsoft.com/office/drawing/2014/main" val="1590469777"/>
                    </a:ext>
                  </a:extLst>
                </a:gridCol>
                <a:gridCol w="4132384">
                  <a:extLst>
                    <a:ext uri="{9D8B030D-6E8A-4147-A177-3AD203B41FA5}">
                      <a16:colId xmlns:a16="http://schemas.microsoft.com/office/drawing/2014/main" val="48720830"/>
                    </a:ext>
                  </a:extLst>
                </a:gridCol>
              </a:tblGrid>
              <a:tr h="3705567">
                <a:tc>
                  <a:txBody>
                    <a:bodyPr/>
                    <a:lstStyle/>
                    <a:p>
                      <a:pPr algn="ctr">
                        <a:lnSpc>
                          <a:spcPct val="107000"/>
                        </a:lnSpc>
                        <a:spcAft>
                          <a:spcPts val="0"/>
                        </a:spcAft>
                        <a:tabLst>
                          <a:tab pos="270510" algn="l"/>
                        </a:tabLs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172" marR="67172" marT="0" marB="0">
                    <a:lnL>
                      <a:noFill/>
                    </a:lnL>
                    <a:lnR>
                      <a:noFill/>
                    </a:lnR>
                    <a:lnT>
                      <a:noFill/>
                    </a:lnT>
                    <a:lnB>
                      <a:noFill/>
                    </a:lnB>
                  </a:tcPr>
                </a:tc>
                <a:tc>
                  <a:txBody>
                    <a:bodyPr/>
                    <a:lstStyle/>
                    <a:p>
                      <a:pPr>
                        <a:lnSpc>
                          <a:spcPct val="107000"/>
                        </a:lnSpc>
                        <a:spcAft>
                          <a:spcPts val="0"/>
                        </a:spcAft>
                        <a:tabLst>
                          <a:tab pos="270510" algn="l"/>
                        </a:tabLst>
                      </a:pPr>
                      <a:r>
                        <a:rPr lang="ru-RU" sz="1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172" marR="67172" marT="0" marB="0">
                    <a:lnL>
                      <a:noFill/>
                    </a:lnL>
                    <a:lnR>
                      <a:noFill/>
                    </a:lnR>
                    <a:lnT>
                      <a:noFill/>
                    </a:lnT>
                    <a:lnB>
                      <a:noFill/>
                    </a:lnB>
                  </a:tcPr>
                </a:tc>
                <a:extLst>
                  <a:ext uri="{0D108BD9-81ED-4DB2-BD59-A6C34878D82A}">
                    <a16:rowId xmlns:a16="http://schemas.microsoft.com/office/drawing/2014/main" val="3469195166"/>
                  </a:ext>
                </a:extLst>
              </a:tr>
            </a:tbl>
          </a:graphicData>
        </a:graphic>
      </p:graphicFrame>
      <p:sp>
        <p:nvSpPr>
          <p:cNvPr id="5" name="Rectangle 1">
            <a:extLst>
              <a:ext uri="{FF2B5EF4-FFF2-40B4-BE49-F238E27FC236}">
                <a16:creationId xmlns:a16="http://schemas.microsoft.com/office/drawing/2014/main" id="{A9185FE2-B57C-474C-878B-8D6E5472CBBE}"/>
              </a:ext>
            </a:extLst>
          </p:cNvPr>
          <p:cNvSpPr>
            <a:spLocks noChangeArrowheads="1"/>
          </p:cNvSpPr>
          <p:nvPr/>
        </p:nvSpPr>
        <p:spPr bwMode="auto">
          <a:xfrm>
            <a:off x="622168" y="2362575"/>
            <a:ext cx="7992888" cy="4074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9875" eaLnBrk="0" fontAlgn="base" hangingPunct="0">
              <a:spcBef>
                <a:spcPct val="0"/>
              </a:spcBef>
              <a:spcAft>
                <a:spcPct val="0"/>
              </a:spcAft>
              <a:tabLst>
                <a:tab pos="269875" algn="l"/>
              </a:tabLst>
              <a:defRPr>
                <a:solidFill>
                  <a:schemeClr val="tx1"/>
                </a:solidFill>
                <a:latin typeface="Arial" panose="020B0604020202020204" pitchFamily="34" charset="0"/>
              </a:defRPr>
            </a:lvl1pPr>
            <a:lvl2pPr eaLnBrk="0" fontAlgn="base" hangingPunct="0">
              <a:spcBef>
                <a:spcPct val="0"/>
              </a:spcBef>
              <a:spcAft>
                <a:spcPct val="0"/>
              </a:spcAft>
              <a:tabLst>
                <a:tab pos="269875" algn="l"/>
              </a:tabLst>
              <a:defRPr>
                <a:solidFill>
                  <a:schemeClr val="tx1"/>
                </a:solidFill>
                <a:latin typeface="Arial" panose="020B0604020202020204" pitchFamily="34" charset="0"/>
              </a:defRPr>
            </a:lvl2pPr>
            <a:lvl3pPr eaLnBrk="0" fontAlgn="base" hangingPunct="0">
              <a:spcBef>
                <a:spcPct val="0"/>
              </a:spcBef>
              <a:spcAft>
                <a:spcPct val="0"/>
              </a:spcAft>
              <a:tabLst>
                <a:tab pos="269875" algn="l"/>
              </a:tabLst>
              <a:defRPr>
                <a:solidFill>
                  <a:schemeClr val="tx1"/>
                </a:solidFill>
                <a:latin typeface="Arial" panose="020B0604020202020204" pitchFamily="34" charset="0"/>
              </a:defRPr>
            </a:lvl3pPr>
            <a:lvl4pPr eaLnBrk="0" fontAlgn="base" hangingPunct="0">
              <a:spcBef>
                <a:spcPct val="0"/>
              </a:spcBef>
              <a:spcAft>
                <a:spcPct val="0"/>
              </a:spcAft>
              <a:tabLst>
                <a:tab pos="269875" algn="l"/>
              </a:tabLst>
              <a:defRPr>
                <a:solidFill>
                  <a:schemeClr val="tx1"/>
                </a:solidFill>
                <a:latin typeface="Arial" panose="020B0604020202020204" pitchFamily="34" charset="0"/>
              </a:defRPr>
            </a:lvl4pPr>
            <a:lvl5pPr eaLnBrk="0" fontAlgn="base" hangingPunct="0">
              <a:spcBef>
                <a:spcPct val="0"/>
              </a:spcBef>
              <a:spcAft>
                <a:spcPct val="0"/>
              </a:spcAft>
              <a:tabLst>
                <a:tab pos="269875" algn="l"/>
              </a:tabLst>
              <a:defRPr>
                <a:solidFill>
                  <a:schemeClr val="tx1"/>
                </a:solidFill>
                <a:latin typeface="Arial" panose="020B0604020202020204" pitchFamily="34" charset="0"/>
              </a:defRPr>
            </a:lvl5pPr>
            <a:lvl6pPr eaLnBrk="0" fontAlgn="base" hangingPunct="0">
              <a:spcBef>
                <a:spcPct val="0"/>
              </a:spcBef>
              <a:spcAft>
                <a:spcPct val="0"/>
              </a:spcAft>
              <a:tabLst>
                <a:tab pos="269875" algn="l"/>
              </a:tabLst>
              <a:defRPr>
                <a:solidFill>
                  <a:schemeClr val="tx1"/>
                </a:solidFill>
                <a:latin typeface="Arial" panose="020B0604020202020204" pitchFamily="34" charset="0"/>
              </a:defRPr>
            </a:lvl6pPr>
            <a:lvl7pPr eaLnBrk="0" fontAlgn="base" hangingPunct="0">
              <a:spcBef>
                <a:spcPct val="0"/>
              </a:spcBef>
              <a:spcAft>
                <a:spcPct val="0"/>
              </a:spcAft>
              <a:tabLst>
                <a:tab pos="269875" algn="l"/>
              </a:tabLst>
              <a:defRPr>
                <a:solidFill>
                  <a:schemeClr val="tx1"/>
                </a:solidFill>
                <a:latin typeface="Arial" panose="020B0604020202020204" pitchFamily="34" charset="0"/>
              </a:defRPr>
            </a:lvl7pPr>
            <a:lvl8pPr eaLnBrk="0" fontAlgn="base" hangingPunct="0">
              <a:spcBef>
                <a:spcPct val="0"/>
              </a:spcBef>
              <a:spcAft>
                <a:spcPct val="0"/>
              </a:spcAft>
              <a:tabLst>
                <a:tab pos="269875" algn="l"/>
              </a:tabLst>
              <a:defRPr>
                <a:solidFill>
                  <a:schemeClr val="tx1"/>
                </a:solidFill>
                <a:latin typeface="Arial" panose="020B0604020202020204" pitchFamily="34" charset="0"/>
              </a:defRPr>
            </a:lvl8pPr>
            <a:lvl9pPr eaLnBrk="0" fontAlgn="base" hangingPunct="0">
              <a:spcBef>
                <a:spcPct val="0"/>
              </a:spcBef>
              <a:spcAft>
                <a:spcPct val="0"/>
              </a:spcAft>
              <a:tabLst>
                <a:tab pos="269875" algn="l"/>
              </a:tabLst>
              <a:defRPr>
                <a:solidFill>
                  <a:schemeClr val="tx1"/>
                </a:solidFill>
                <a:latin typeface="Arial" panose="020B0604020202020204" pitchFamily="34" charset="0"/>
              </a:defRPr>
            </a:lvl9pPr>
          </a:lstStyle>
          <a:p>
            <a:pPr lvl="0" indent="0" defTabSz="457200" eaLnBrk="1" fontAlgn="auto" hangingPunct="1">
              <a:lnSpc>
                <a:spcPct val="107000"/>
              </a:lnSpc>
              <a:spcBef>
                <a:spcPts val="0"/>
              </a:spcBef>
              <a:spcAft>
                <a:spcPts val="0"/>
              </a:spcAft>
              <a:tabLst>
                <a:tab pos="270510" algn="l"/>
              </a:tabLst>
            </a:pPr>
            <a:br>
              <a:rPr kumimoji="0" lang="ru-RU" altLang="ru-RU"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br>
            <a:endParaRPr lang="ru-RU" sz="105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indent="0" algn="ctr" defTabSz="457200" eaLnBrk="1" fontAlgn="auto" hangingPunct="1">
              <a:lnSpc>
                <a:spcPct val="107000"/>
              </a:lnSpc>
              <a:spcBef>
                <a:spcPts val="0"/>
              </a:spcBef>
              <a:spcAft>
                <a:spcPts val="0"/>
              </a:spcAft>
              <a:tabLst>
                <a:tab pos="270510" algn="l"/>
              </a:tabLst>
            </a:pPr>
            <a:endParaRPr lang="ru-RU" sz="105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indent="0" algn="ctr" defTabSz="457200" eaLnBrk="1" fontAlgn="auto" hangingPunct="1">
              <a:lnSpc>
                <a:spcPct val="107000"/>
              </a:lnSpc>
              <a:spcBef>
                <a:spcPts val="0"/>
              </a:spcBef>
              <a:spcAft>
                <a:spcPts val="0"/>
              </a:spcAft>
              <a:tabLst>
                <a:tab pos="270510" algn="l"/>
              </a:tabLst>
            </a:pPr>
            <a:endParaRPr lang="ru-RU" sz="105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indent="0" algn="ctr" defTabSz="457200" eaLnBrk="1" fontAlgn="auto" hangingPunct="1">
              <a:lnSpc>
                <a:spcPct val="107000"/>
              </a:lnSpc>
              <a:spcBef>
                <a:spcPts val="0"/>
              </a:spcBef>
              <a:spcAft>
                <a:spcPts val="0"/>
              </a:spcAft>
              <a:tabLst>
                <a:tab pos="270510" algn="l"/>
              </a:tabLst>
            </a:pPr>
            <a:endParaRPr lang="ru-RU" sz="105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ctr"/>
            <a:r>
              <a:rPr lang="ru-RU" altLang="ru-RU" sz="1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СПРАВКА.</a:t>
            </a:r>
          </a:p>
          <a:p>
            <a:pPr lvl="0" algn="ctr"/>
            <a:endParaRPr lang="ru-RU" altLang="ru-RU" sz="1400" b="1" dirty="0">
              <a:solidFill>
                <a:prstClr val="black"/>
              </a:solidFill>
              <a:latin typeface="Times New Roman" panose="02020603050405020304" pitchFamily="18" charset="0"/>
              <a:cs typeface="Times New Roman" panose="02020603050405020304" pitchFamily="18" charset="0"/>
            </a:endParaRPr>
          </a:p>
          <a:p>
            <a:pPr lvl="0"/>
            <a:r>
              <a:rPr lang="ru-RU" altLang="ru-RU"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Выдана Иванову Ивану Ивановичу</a:t>
            </a:r>
            <a:r>
              <a:rPr lang="ru-RU" alt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altLang="ru-RU"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в том, что он действительно с 9 по 13 декабря 2019 года прошел подготовку по основам военной службы в ГБУ «</a:t>
            </a:r>
            <a:r>
              <a:rPr lang="ru-RU" alt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Пермский краевой центр подготовки граждан (молодежи) к военной службе и военно-патриотического воспитания».</a:t>
            </a:r>
            <a:endParaRPr lang="ru-RU" altLang="ru-RU" sz="1400" dirty="0">
              <a:solidFill>
                <a:prstClr val="black"/>
              </a:solidFill>
              <a:latin typeface="Times New Roman" panose="02020603050405020304" pitchFamily="18" charset="0"/>
              <a:cs typeface="Times New Roman" panose="02020603050405020304" pitchFamily="18" charset="0"/>
            </a:endParaRPr>
          </a:p>
          <a:p>
            <a:pPr lvl="0"/>
            <a:br>
              <a:rPr lang="ru-RU" alt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br>
              <a:rPr lang="ru-RU" alt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endParaRPr lang="ru-RU" altLang="ru-RU" sz="1400" dirty="0">
              <a:solidFill>
                <a:prstClr val="black"/>
              </a:solidFill>
              <a:latin typeface="Times New Roman" panose="02020603050405020304" pitchFamily="18" charset="0"/>
              <a:cs typeface="Times New Roman" panose="02020603050405020304" pitchFamily="18" charset="0"/>
            </a:endParaRPr>
          </a:p>
          <a:p>
            <a:pPr lvl="0"/>
            <a:r>
              <a:rPr lang="ru-RU" alt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Начальник учебного сбора </a:t>
            </a:r>
          </a:p>
          <a:p>
            <a:pPr lvl="0"/>
            <a:r>
              <a:rPr lang="ru-RU" alt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полковник                                     Бурков А.А.</a:t>
            </a:r>
            <a:endParaRPr lang="ru-RU"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indent="0" defTabSz="457200" eaLnBrk="1" fontAlgn="auto" hangingPunct="1">
              <a:lnSpc>
                <a:spcPct val="107000"/>
              </a:lnSpc>
              <a:spcBef>
                <a:spcPts val="0"/>
              </a:spcBef>
              <a:spcAft>
                <a:spcPts val="0"/>
              </a:spcAft>
              <a:tabLst>
                <a:tab pos="270510" algn="l"/>
              </a:tabLst>
            </a:pPr>
            <a:r>
              <a:rPr lang="ru-RU"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269875" algn="l" defTabSz="914400" rtl="0" eaLnBrk="0" fontAlgn="base" latinLnBrk="0" hangingPunct="0">
              <a:lnSpc>
                <a:spcPct val="100000"/>
              </a:lnSpc>
              <a:spcBef>
                <a:spcPct val="0"/>
              </a:spcBef>
              <a:spcAft>
                <a:spcPct val="0"/>
              </a:spcAft>
              <a:buClrTx/>
              <a:buSzTx/>
              <a:buFontTx/>
              <a:buNone/>
              <a:tabLst>
                <a:tab pos="269875" algn="l"/>
              </a:tabLst>
            </a:pPr>
            <a:endParaRPr kumimoji="0" lang="ru-RU" altLang="ru-RU"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269875" algn="l" defTabSz="914400" rtl="0" eaLnBrk="0" fontAlgn="base" latinLnBrk="0" hangingPunct="0">
              <a:lnSpc>
                <a:spcPct val="100000"/>
              </a:lnSpc>
              <a:spcBef>
                <a:spcPct val="0"/>
              </a:spcBef>
              <a:spcAft>
                <a:spcPct val="0"/>
              </a:spcAft>
              <a:buClrTx/>
              <a:buSzTx/>
              <a:buFontTx/>
              <a:buNone/>
              <a:tabLst>
                <a:tab pos="269875" algn="l"/>
              </a:tabLst>
            </a:pPr>
            <a:r>
              <a:rPr kumimoji="0" lang="ru-RU" altLang="ru-RU"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М.П.</a:t>
            </a:r>
            <a:endParaRPr kumimoji="0" lang="ru-RU" altLang="ru-RU"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269875" algn="l" defTabSz="914400" rtl="0" eaLnBrk="0" fontAlgn="base" latinLnBrk="0" hangingPunct="0">
              <a:lnSpc>
                <a:spcPct val="100000"/>
              </a:lnSpc>
              <a:spcBef>
                <a:spcPct val="0"/>
              </a:spcBef>
              <a:spcAft>
                <a:spcPct val="0"/>
              </a:spcAft>
              <a:buClrTx/>
              <a:buSzTx/>
              <a:buFontTx/>
              <a:buNone/>
              <a:tabLst>
                <a:tab pos="269875" algn="l"/>
              </a:tabLst>
            </a:pP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6" name="Заголовок 1">
            <a:extLst>
              <a:ext uri="{FF2B5EF4-FFF2-40B4-BE49-F238E27FC236}">
                <a16:creationId xmlns:a16="http://schemas.microsoft.com/office/drawing/2014/main" id="{A169FDA9-50F6-4B80-B58E-4E3170F1C15D}"/>
              </a:ext>
            </a:extLst>
          </p:cNvPr>
          <p:cNvSpPr txBox="1">
            <a:spLocks/>
          </p:cNvSpPr>
          <p:nvPr/>
        </p:nvSpPr>
        <p:spPr>
          <a:xfrm>
            <a:off x="755577" y="332657"/>
            <a:ext cx="3024335" cy="2448271"/>
          </a:xfrm>
          <a:prstGeom prst="rect">
            <a:avLst/>
          </a:prstGeom>
          <a:noFill/>
          <a:ln>
            <a:noFill/>
          </a:ln>
        </p:spPr>
        <p:style>
          <a:lnRef idx="0">
            <a:scrgbClr r="0" g="0" b="0"/>
          </a:lnRef>
          <a:fillRef idx="0">
            <a:scrgbClr r="0" g="0" b="0"/>
          </a:fillRef>
          <a:effectRef idx="0">
            <a:scrgbClr r="0" g="0" b="0"/>
          </a:effectRef>
          <a:fontRef idx="minor">
            <a:schemeClr val="accent6"/>
          </a:fontRef>
        </p:style>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ru-RU" sz="2400" dirty="0">
                <a:solidFill>
                  <a:sysClr val="windowText" lastClr="000000"/>
                </a:solidFill>
                <a:latin typeface="Times New Roman"/>
                <a:ea typeface="Times New Roman"/>
              </a:rPr>
              <a:t>РОССИЯ</a:t>
            </a:r>
          </a:p>
          <a:p>
            <a:pPr lvl="0">
              <a:defRPr/>
            </a:pPr>
            <a:r>
              <a:rPr lang="ru-RU" sz="2400" dirty="0">
                <a:solidFill>
                  <a:sysClr val="windowText" lastClr="000000"/>
                </a:solidFill>
                <a:latin typeface="Times New Roman"/>
                <a:ea typeface="Times New Roman"/>
              </a:rPr>
              <a:t>Министерство образования и науки Пермского края</a:t>
            </a:r>
          </a:p>
          <a:p>
            <a:pPr lvl="0">
              <a:defRPr/>
            </a:pPr>
            <a:r>
              <a:rPr lang="ru-RU" sz="2400" dirty="0">
                <a:solidFill>
                  <a:sysClr val="windowText" lastClr="000000"/>
                </a:solidFill>
                <a:latin typeface="Times New Roman"/>
                <a:ea typeface="Times New Roman"/>
              </a:rPr>
              <a:t>ГОСУДАРСТВЕННОЕ</a:t>
            </a:r>
          </a:p>
          <a:p>
            <a:pPr lvl="0">
              <a:defRPr/>
            </a:pPr>
            <a:r>
              <a:rPr lang="ru-RU" sz="2400" dirty="0">
                <a:solidFill>
                  <a:sysClr val="windowText" lastClr="000000"/>
                </a:solidFill>
                <a:latin typeface="Times New Roman"/>
                <a:ea typeface="Times New Roman"/>
              </a:rPr>
              <a:t>БЮДЖЕТНОЕ УЧРЕЖДЕНИЕ</a:t>
            </a:r>
          </a:p>
          <a:p>
            <a:pPr lvl="0">
              <a:defRPr/>
            </a:pPr>
            <a:r>
              <a:rPr lang="ru-RU" sz="2400" dirty="0">
                <a:solidFill>
                  <a:sysClr val="windowText" lastClr="000000"/>
                </a:solidFill>
                <a:latin typeface="Times New Roman"/>
                <a:ea typeface="Times New Roman"/>
              </a:rPr>
              <a:t>«Пермский краевой центр подготовки граждан (молодежи) к военной службе и военно-патриотического воспитания»</a:t>
            </a:r>
          </a:p>
          <a:p>
            <a:pPr lvl="0">
              <a:defRPr/>
            </a:pPr>
            <a:r>
              <a:rPr lang="ru-RU" sz="2400" dirty="0">
                <a:solidFill>
                  <a:sysClr val="windowText" lastClr="000000"/>
                </a:solidFill>
                <a:latin typeface="Times New Roman"/>
                <a:ea typeface="Times New Roman"/>
              </a:rPr>
              <a:t>ул. Куйбышева, д.14, г. Пермь, 614006</a:t>
            </a:r>
          </a:p>
          <a:p>
            <a:pPr lvl="0">
              <a:defRPr/>
            </a:pPr>
            <a:r>
              <a:rPr lang="ru-RU" sz="2400" dirty="0">
                <a:solidFill>
                  <a:sysClr val="windowText" lastClr="000000"/>
                </a:solidFill>
                <a:latin typeface="Times New Roman"/>
                <a:ea typeface="Times New Roman"/>
              </a:rPr>
              <a:t>e-</a:t>
            </a:r>
            <a:r>
              <a:rPr lang="ru-RU" sz="2400" dirty="0" err="1">
                <a:solidFill>
                  <a:sysClr val="windowText" lastClr="000000"/>
                </a:solidFill>
                <a:latin typeface="Times New Roman"/>
                <a:ea typeface="Times New Roman"/>
              </a:rPr>
              <a:t>mail</a:t>
            </a:r>
            <a:r>
              <a:rPr lang="ru-RU" sz="2400" dirty="0">
                <a:solidFill>
                  <a:sysClr val="windowText" lastClr="000000"/>
                </a:solidFill>
                <a:latin typeface="Times New Roman"/>
                <a:ea typeface="Times New Roman"/>
              </a:rPr>
              <a:t>: gaupatriot@mail.ru</a:t>
            </a:r>
          </a:p>
          <a:p>
            <a:pPr lvl="0">
              <a:defRPr/>
            </a:pPr>
            <a:r>
              <a:rPr lang="ru-RU" sz="2400" dirty="0">
                <a:solidFill>
                  <a:sysClr val="windowText" lastClr="000000"/>
                </a:solidFill>
                <a:latin typeface="Times New Roman"/>
                <a:ea typeface="Times New Roman"/>
              </a:rPr>
              <a:t>www.gaupatriot.ru</a:t>
            </a:r>
          </a:p>
          <a:p>
            <a:pPr lvl="0">
              <a:defRPr/>
            </a:pPr>
            <a:r>
              <a:rPr lang="ru-RU" sz="2400" dirty="0">
                <a:solidFill>
                  <a:sysClr val="windowText" lastClr="000000"/>
                </a:solidFill>
                <a:latin typeface="Times New Roman"/>
                <a:ea typeface="Times New Roman"/>
              </a:rPr>
              <a:t>ОГРН 1135902011288</a:t>
            </a:r>
          </a:p>
          <a:p>
            <a:pPr lvl="0">
              <a:defRPr/>
            </a:pPr>
            <a:r>
              <a:rPr lang="ru-RU" sz="2400" dirty="0">
                <a:solidFill>
                  <a:sysClr val="windowText" lastClr="000000"/>
                </a:solidFill>
                <a:latin typeface="Times New Roman"/>
                <a:ea typeface="Times New Roman"/>
              </a:rPr>
              <a:t>ИНН/КПП 5902242818/590201001</a:t>
            </a:r>
          </a:p>
        </p:txBody>
      </p:sp>
    </p:spTree>
    <p:extLst>
      <p:ext uri="{BB962C8B-B14F-4D97-AF65-F5344CB8AC3E}">
        <p14:creationId xmlns:p14="http://schemas.microsoft.com/office/powerpoint/2010/main" val="186810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E57E4D8F-C0EE-434D-B6FF-7A305F0B7CA0}"/>
              </a:ext>
            </a:extLst>
          </p:cNvPr>
          <p:cNvSpPr>
            <a:spLocks noGrp="1"/>
          </p:cNvSpPr>
          <p:nvPr>
            <p:ph idx="1"/>
          </p:nvPr>
        </p:nvSpPr>
        <p:spPr>
          <a:xfrm>
            <a:off x="179512" y="1340768"/>
            <a:ext cx="8784976" cy="5328592"/>
          </a:xfrm>
          <a:solidFill>
            <a:schemeClr val="accent4">
              <a:lumMod val="40000"/>
              <a:lumOff val="60000"/>
            </a:schemeClr>
          </a:solidFill>
        </p:spPr>
        <p:txBody>
          <a:bodyPr>
            <a:normAutofit/>
          </a:bodyPr>
          <a:lstStyle/>
          <a:p>
            <a:pPr algn="just"/>
            <a:r>
              <a:rPr lang="ru-RU" b="1" dirty="0">
                <a:latin typeface="Times New Roman" panose="02020603050405020304" pitchFamily="18" charset="0"/>
                <a:cs typeface="Times New Roman" panose="02020603050405020304" pitchFamily="18" charset="0"/>
              </a:rPr>
              <a:t>Общая оценка граждан, обучающихся в образовательных учреждениях, заносится в классный журнал с пометкой "Учебные сборы", которая учитывается при выставлении итоговой оценки за весь курс обучения в образовательном учреждении.</a:t>
            </a:r>
          </a:p>
          <a:p>
            <a:pPr algn="just"/>
            <a:r>
              <a:rPr lang="ru-RU" b="1" dirty="0">
                <a:latin typeface="Times New Roman" panose="02020603050405020304" pitchFamily="18" charset="0"/>
                <a:cs typeface="Times New Roman" panose="02020603050405020304" pitchFamily="18" charset="0"/>
              </a:rPr>
              <a:t> Гражданам, уклонившимся от учебных сборов, выставляется неудовлетворительная оценка за сборы.</a:t>
            </a:r>
          </a:p>
          <a:p>
            <a:pPr algn="just"/>
            <a:r>
              <a:rPr lang="ru-RU" b="1" dirty="0">
                <a:latin typeface="Times New Roman" panose="02020603050405020304" pitchFamily="18" charset="0"/>
                <a:cs typeface="Times New Roman" panose="02020603050405020304" pitchFamily="18" charset="0"/>
              </a:rPr>
              <a:t> Для граждан, не прошедших учебные сборы по уважительным причинам, в образовательном учреждении (учебном пункте) организуются теоретическое изучение материалов учебных сборов и сдача зачетов.</a:t>
            </a:r>
          </a:p>
          <a:p>
            <a:pPr algn="just"/>
            <a:r>
              <a:rPr lang="ru-RU" b="1" dirty="0">
                <a:latin typeface="Times New Roman" panose="02020603050405020304" pitchFamily="18" charset="0"/>
                <a:cs typeface="Times New Roman" panose="02020603050405020304" pitchFamily="18" charset="0"/>
              </a:rPr>
              <a:t> В случае отказа отдельных граждан по религиозным мотивам от участия в проведении стрельб и изучения боевого ручного стрелкового оружия решение об освобождении от прохождения данной темы занятий принимает руководитель образовательного учреждения (начальник учебного пункта) на основании обоснованного заявления родителей (законных представителей), которое должно быть представлено руководителю образовательного учреждения (начальнику учебного пункта) до начала учебных сборов.</a:t>
            </a:r>
          </a:p>
          <a:p>
            <a:endParaRPr lang="ru-RU" dirty="0"/>
          </a:p>
          <a:p>
            <a:endParaRPr lang="ru-RU" dirty="0"/>
          </a:p>
        </p:txBody>
      </p:sp>
      <p:sp>
        <p:nvSpPr>
          <p:cNvPr id="3" name="Подзаголовок 2">
            <a:extLst>
              <a:ext uri="{FF2B5EF4-FFF2-40B4-BE49-F238E27FC236}">
                <a16:creationId xmlns:a16="http://schemas.microsoft.com/office/drawing/2014/main" id="{43F9E42C-DE29-47DA-B6CB-C411E8152706}"/>
              </a:ext>
            </a:extLst>
          </p:cNvPr>
          <p:cNvSpPr txBox="1">
            <a:spLocks/>
          </p:cNvSpPr>
          <p:nvPr/>
        </p:nvSpPr>
        <p:spPr>
          <a:xfrm>
            <a:off x="168899" y="217483"/>
            <a:ext cx="8797890" cy="979269"/>
          </a:xfrm>
          <a:prstGeom prst="rect">
            <a:avLst/>
          </a:prstGeom>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10000"/>
              </a:lnSpc>
              <a:spcBef>
                <a:spcPts val="0"/>
              </a:spcBef>
              <a:tabLst>
                <a:tab pos="238125" algn="l"/>
              </a:tabLst>
              <a:defRPr/>
            </a:pPr>
            <a:r>
              <a:rPr lang="ru-RU" sz="2400" b="1" dirty="0">
                <a:solidFill>
                  <a:sysClr val="windowText" lastClr="000000"/>
                </a:solidFill>
                <a:latin typeface="Times New Roman"/>
                <a:ea typeface="Times New Roman"/>
                <a:cs typeface="Times New Roman"/>
              </a:rPr>
              <a:t>ИТОГИ УЧЕБНОГО СБОРА </a:t>
            </a:r>
          </a:p>
          <a:p>
            <a:pPr>
              <a:lnSpc>
                <a:spcPct val="110000"/>
              </a:lnSpc>
              <a:spcBef>
                <a:spcPts val="0"/>
              </a:spcBef>
              <a:tabLst>
                <a:tab pos="238125" algn="l"/>
              </a:tabLst>
              <a:defRPr/>
            </a:pPr>
            <a:r>
              <a:rPr lang="ru-RU" sz="1600" b="1" dirty="0">
                <a:solidFill>
                  <a:sysClr val="windowText" lastClr="000000"/>
                </a:solidFill>
                <a:latin typeface="Times New Roman"/>
                <a:ea typeface="Times New Roman"/>
                <a:cs typeface="Times New Roman"/>
              </a:rPr>
              <a:t>В соответствии с совместным приказом Министра обороны Российской Федерации и Министра образования и науки Российской Федерации от 24.02.2010 г. № 96/134 </a:t>
            </a:r>
          </a:p>
        </p:txBody>
      </p:sp>
    </p:spTree>
    <p:extLst>
      <p:ext uri="{BB962C8B-B14F-4D97-AF65-F5344CB8AC3E}">
        <p14:creationId xmlns:p14="http://schemas.microsoft.com/office/powerpoint/2010/main" val="2451291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F:\Доклад\KViw5pTfO6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2346" y="133047"/>
            <a:ext cx="4144150" cy="275844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148" name="Picture 4" descr="G:\Доклад\Z5pzo5USzA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351" y="237615"/>
            <a:ext cx="3947069" cy="263035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805009"/>
            <a:ext cx="1152128" cy="156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2891496"/>
            <a:ext cx="1152128" cy="156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a:extLst>
              <a:ext uri="{FF2B5EF4-FFF2-40B4-BE49-F238E27FC236}">
                <a16:creationId xmlns:a16="http://schemas.microsoft.com/office/drawing/2014/main" id="{76EF3504-BD7D-4F52-92B1-EDCF96CB28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8528" y="1628800"/>
            <a:ext cx="5076565" cy="3384376"/>
          </a:xfrm>
          <a:prstGeom prst="rect">
            <a:avLst/>
          </a:prstGeom>
          <a:effectLst>
            <a:softEdge rad="63500"/>
          </a:effectLst>
        </p:spPr>
      </p:pic>
      <p:pic>
        <p:nvPicPr>
          <p:cNvPr id="6146" name="Picture 2" descr="G:\Доклад\i8PRs4viBT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410" y="4394701"/>
            <a:ext cx="3582140" cy="238436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147" name="Picture 3" descr="G:\Доклад\pnjQNZQSgxU.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8064" y="4426215"/>
            <a:ext cx="3960441" cy="238716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8580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A7ECEEF-998C-44C6-88BD-50FD66F3EA00}"/>
              </a:ext>
            </a:extLst>
          </p:cNvPr>
          <p:cNvSpPr>
            <a:spLocks noGrp="1"/>
          </p:cNvSpPr>
          <p:nvPr>
            <p:ph idx="1"/>
          </p:nvPr>
        </p:nvSpPr>
        <p:spPr>
          <a:xfrm>
            <a:off x="1331640" y="332656"/>
            <a:ext cx="6958187" cy="5832648"/>
          </a:xfrm>
        </p:spPr>
        <p:txBody>
          <a:bodyPr>
            <a:normAutofit fontScale="25000" lnSpcReduction="20000"/>
          </a:bodyPr>
          <a:lstStyle/>
          <a:p>
            <a:r>
              <a:rPr lang="ru-RU" sz="6400" b="1" dirty="0">
                <a:latin typeface="Times New Roman" panose="02020603050405020304" pitchFamily="18" charset="0"/>
                <a:cs typeface="Times New Roman" panose="02020603050405020304" pitchFamily="18" charset="0"/>
              </a:rPr>
              <a:t>Каждый участник сбора должен иметь следующее личное снаряжение:</a:t>
            </a:r>
          </a:p>
          <a:p>
            <a:pPr marL="361950" indent="-361950"/>
            <a:r>
              <a:rPr lang="ru-RU" sz="5600" dirty="0">
                <a:latin typeface="Times New Roman" panose="02020603050405020304" pitchFamily="18" charset="0"/>
                <a:cs typeface="Times New Roman" panose="02020603050405020304" pitchFamily="18" charset="0"/>
              </a:rPr>
              <a:t>1.	Нательное белье или тонкое трико;</a:t>
            </a:r>
          </a:p>
          <a:p>
            <a:pPr marL="361950" indent="-361950"/>
            <a:r>
              <a:rPr lang="ru-RU" sz="5600" dirty="0">
                <a:latin typeface="Times New Roman" panose="02020603050405020304" pitchFamily="18" charset="0"/>
                <a:cs typeface="Times New Roman" panose="02020603050405020304" pitchFamily="18" charset="0"/>
              </a:rPr>
              <a:t>2.	Футболка темного цвета (черная или зеленая);</a:t>
            </a:r>
          </a:p>
          <a:p>
            <a:pPr marL="361950" indent="-361950"/>
            <a:r>
              <a:rPr lang="ru-RU" sz="5600" dirty="0">
                <a:latin typeface="Times New Roman" panose="02020603050405020304" pitchFamily="18" charset="0"/>
                <a:cs typeface="Times New Roman" panose="02020603050405020304" pitchFamily="18" charset="0"/>
              </a:rPr>
              <a:t>3.	Сменное нижнее белье;</a:t>
            </a:r>
          </a:p>
          <a:p>
            <a:pPr marL="361950" indent="-361950"/>
            <a:r>
              <a:rPr lang="ru-RU" sz="5600" dirty="0">
                <a:latin typeface="Times New Roman" panose="02020603050405020304" pitchFamily="18" charset="0"/>
                <a:cs typeface="Times New Roman" panose="02020603050405020304" pitchFamily="18" charset="0"/>
              </a:rPr>
              <a:t>4.	Сланцы (тапочки); </a:t>
            </a:r>
          </a:p>
          <a:p>
            <a:pPr marL="361950" indent="-361950"/>
            <a:r>
              <a:rPr lang="ru-RU" sz="5600" dirty="0">
                <a:latin typeface="Times New Roman" panose="02020603050405020304" pitchFamily="18" charset="0"/>
                <a:cs typeface="Times New Roman" panose="02020603050405020304" pitchFamily="18" charset="0"/>
              </a:rPr>
              <a:t>5.	 Носки простые темного цвета (3 пары);</a:t>
            </a:r>
          </a:p>
          <a:p>
            <a:pPr marL="361950" indent="-361950"/>
            <a:r>
              <a:rPr lang="ru-RU" sz="5600" dirty="0">
                <a:latin typeface="Times New Roman" panose="02020603050405020304" pitchFamily="18" charset="0"/>
                <a:cs typeface="Times New Roman" panose="02020603050405020304" pitchFamily="18" charset="0"/>
              </a:rPr>
              <a:t>6.	 Носки шерстяные (1-2 пары, в холодное время года); </a:t>
            </a:r>
          </a:p>
          <a:p>
            <a:pPr marL="361950" indent="-361950"/>
            <a:r>
              <a:rPr lang="ru-RU" sz="5600" dirty="0">
                <a:latin typeface="Times New Roman" panose="02020603050405020304" pitchFamily="18" charset="0"/>
                <a:cs typeface="Times New Roman" panose="02020603050405020304" pitchFamily="18" charset="0"/>
              </a:rPr>
              <a:t>7.	Иглы швейные - 2-3 шт., нитки (черные, белые);</a:t>
            </a:r>
          </a:p>
          <a:p>
            <a:pPr marL="361950" indent="-361950"/>
            <a:r>
              <a:rPr lang="ru-RU" sz="5600" dirty="0">
                <a:latin typeface="Times New Roman" panose="02020603050405020304" pitchFamily="18" charset="0"/>
                <a:cs typeface="Times New Roman" panose="02020603050405020304" pitchFamily="18" charset="0"/>
              </a:rPr>
              <a:t>8.	Подворотнички (белый материал «Бязь» - 60х50 см.);</a:t>
            </a:r>
          </a:p>
          <a:p>
            <a:pPr marL="361950" indent="-361950"/>
            <a:r>
              <a:rPr lang="ru-RU" sz="5600" dirty="0">
                <a:latin typeface="Times New Roman" panose="02020603050405020304" pitchFamily="18" charset="0"/>
                <a:cs typeface="Times New Roman" panose="02020603050405020304" pitchFamily="18" charset="0"/>
              </a:rPr>
              <a:t>9.	Расческа, носовой платок;</a:t>
            </a:r>
          </a:p>
          <a:p>
            <a:pPr marL="361950" indent="-361950"/>
            <a:r>
              <a:rPr lang="ru-RU" sz="5600" dirty="0">
                <a:latin typeface="Times New Roman" panose="02020603050405020304" pitchFamily="18" charset="0"/>
                <a:cs typeface="Times New Roman" panose="02020603050405020304" pitchFamily="18" charset="0"/>
              </a:rPr>
              <a:t>10.	Набор цветных ручек или карандашей, линейка;</a:t>
            </a:r>
          </a:p>
          <a:p>
            <a:pPr marL="361950" indent="-361950"/>
            <a:r>
              <a:rPr lang="ru-RU" sz="5600" dirty="0">
                <a:latin typeface="Times New Roman" panose="02020603050405020304" pitchFamily="18" charset="0"/>
                <a:cs typeface="Times New Roman" panose="02020603050405020304" pitchFamily="18" charset="0"/>
              </a:rPr>
              <a:t>11.	Общая тетрадь - 24 - 48 листов – 1 шт.; </a:t>
            </a:r>
          </a:p>
          <a:p>
            <a:pPr marL="361950" indent="-361950"/>
            <a:r>
              <a:rPr lang="ru-RU" sz="5600" dirty="0">
                <a:latin typeface="Times New Roman" panose="02020603050405020304" pitchFamily="18" charset="0"/>
                <a:cs typeface="Times New Roman" panose="02020603050405020304" pitchFamily="18" charset="0"/>
              </a:rPr>
              <a:t>12.	Щетка для одежды;</a:t>
            </a:r>
          </a:p>
          <a:p>
            <a:pPr marL="361950" indent="-361950"/>
            <a:r>
              <a:rPr lang="ru-RU" sz="5600" dirty="0">
                <a:latin typeface="Times New Roman" panose="02020603050405020304" pitchFamily="18" charset="0"/>
                <a:cs typeface="Times New Roman" panose="02020603050405020304" pitchFamily="18" charset="0"/>
              </a:rPr>
              <a:t>13.	Туалетные принадлежности (мыло, шампунь, зубная паста и щетка, полотенце банное);</a:t>
            </a:r>
          </a:p>
          <a:p>
            <a:pPr marL="361950" indent="-361950"/>
            <a:r>
              <a:rPr lang="ru-RU" sz="5600" dirty="0">
                <a:latin typeface="Times New Roman" panose="02020603050405020304" pitchFamily="18" charset="0"/>
                <a:cs typeface="Times New Roman" panose="02020603050405020304" pitchFamily="18" charset="0"/>
              </a:rPr>
              <a:t>14.	Перчатки темного цвета (в холодное время года);</a:t>
            </a:r>
          </a:p>
          <a:p>
            <a:pPr marL="361950" indent="-361950"/>
            <a:r>
              <a:rPr lang="ru-RU" sz="5600" dirty="0">
                <a:latin typeface="Times New Roman" panose="02020603050405020304" pitchFamily="18" charset="0"/>
                <a:cs typeface="Times New Roman" panose="02020603050405020304" pitchFamily="18" charset="0"/>
              </a:rPr>
              <a:t>15.	По возможности: ботинки с высоким берцем или гражданские ботинки темного цвета (по сезону),щетка и крем для обуви.</a:t>
            </a:r>
          </a:p>
          <a:p>
            <a:endParaRPr lang="ru-RU" dirty="0"/>
          </a:p>
        </p:txBody>
      </p:sp>
    </p:spTree>
    <p:extLst>
      <p:ext uri="{BB962C8B-B14F-4D97-AF65-F5344CB8AC3E}">
        <p14:creationId xmlns:p14="http://schemas.microsoft.com/office/powerpoint/2010/main" val="4082552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186003" y="116632"/>
            <a:ext cx="8817423" cy="4773539"/>
          </a:xfrm>
          <a:prstGeom prst="rect">
            <a:avLst/>
          </a:prstGeom>
          <a:noFill/>
          <a:ln w="9525" cap="flat" cmpd="sng" algn="ctr">
            <a:noFill/>
            <a:prstDash val="solid"/>
          </a:ln>
          <a:effectLst>
            <a:outerShdw blurRad="40000" dist="20000" dir="5400000" rotWithShape="0">
              <a:srgbClr val="000000">
                <a:alpha val="38000"/>
              </a:srgbClr>
            </a:outerShdw>
            <a:softEdge rad="63500"/>
          </a:effectLst>
        </p:spPr>
        <p:txBody>
          <a:bodyPr vert="horz" lIns="91440" tIns="45720" rIns="91440" bIns="4572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tabLst>
                <a:tab pos="238125" algn="l"/>
              </a:tabLst>
              <a:defRPr/>
            </a:pPr>
            <a:endParaRPr lang="ru-RU" sz="2200" b="1" dirty="0">
              <a:solidFill>
                <a:srgbClr val="FF0000"/>
              </a:solidFill>
              <a:latin typeface="Times New Roman"/>
              <a:ea typeface="Times New Roman"/>
              <a:cs typeface="Times New Roman"/>
            </a:endParaRPr>
          </a:p>
          <a:p>
            <a:pPr>
              <a:spcBef>
                <a:spcPts val="0"/>
              </a:spcBef>
              <a:tabLst>
                <a:tab pos="238125" algn="l"/>
              </a:tabLst>
              <a:defRPr/>
            </a:pPr>
            <a:r>
              <a:rPr lang="ru-RU" sz="4000" b="1" dirty="0">
                <a:solidFill>
                  <a:srgbClr val="FF0000"/>
                </a:solidFill>
                <a:latin typeface="Times New Roman"/>
                <a:ea typeface="Times New Roman"/>
                <a:cs typeface="Times New Roman"/>
              </a:rPr>
              <a:t>КОНТАКТНАЯ ИНФОРМАЦИЯ</a:t>
            </a:r>
          </a:p>
          <a:p>
            <a:pPr>
              <a:spcBef>
                <a:spcPts val="0"/>
              </a:spcBef>
              <a:tabLst>
                <a:tab pos="238125" algn="l"/>
              </a:tabLst>
              <a:defRPr/>
            </a:pPr>
            <a:r>
              <a:rPr lang="ru-RU" sz="4000" b="1" dirty="0">
                <a:solidFill>
                  <a:prstClr val="black"/>
                </a:solidFill>
                <a:latin typeface="Times New Roman"/>
                <a:ea typeface="Times New Roman"/>
                <a:cs typeface="Times New Roman"/>
              </a:rPr>
              <a:t>Сайт </a:t>
            </a:r>
            <a:r>
              <a:rPr lang="ru-RU" sz="4000" b="1" dirty="0">
                <a:solidFill>
                  <a:srgbClr val="0070C0"/>
                </a:solidFill>
                <a:latin typeface="Times New Roman"/>
                <a:ea typeface="Times New Roman"/>
                <a:cs typeface="Times New Roman"/>
              </a:rPr>
              <a:t>http://gaupatriot.ru/ </a:t>
            </a:r>
          </a:p>
          <a:p>
            <a:pPr>
              <a:spcBef>
                <a:spcPts val="0"/>
              </a:spcBef>
              <a:tabLst>
                <a:tab pos="238125" algn="l"/>
              </a:tabLst>
              <a:defRPr/>
            </a:pPr>
            <a:r>
              <a:rPr lang="ru-RU" sz="4000" b="1" dirty="0">
                <a:solidFill>
                  <a:prstClr val="black"/>
                </a:solidFill>
                <a:latin typeface="Times New Roman"/>
                <a:ea typeface="Times New Roman"/>
                <a:cs typeface="Times New Roman"/>
              </a:rPr>
              <a:t>Раздел </a:t>
            </a:r>
            <a:r>
              <a:rPr lang="ru-RU" sz="4000" b="1" dirty="0">
                <a:solidFill>
                  <a:srgbClr val="0070C0"/>
                </a:solidFill>
                <a:latin typeface="Times New Roman"/>
                <a:ea typeface="Times New Roman"/>
                <a:cs typeface="Times New Roman"/>
              </a:rPr>
              <a:t>«Учебные сборы»</a:t>
            </a:r>
          </a:p>
          <a:p>
            <a:pPr>
              <a:spcBef>
                <a:spcPts val="0"/>
              </a:spcBef>
              <a:tabLst>
                <a:tab pos="238125" algn="l"/>
              </a:tabLst>
              <a:defRPr/>
            </a:pPr>
            <a:r>
              <a:rPr lang="ru-RU" sz="4000" b="1" dirty="0">
                <a:solidFill>
                  <a:prstClr val="black"/>
                </a:solidFill>
                <a:latin typeface="Times New Roman"/>
                <a:ea typeface="Times New Roman"/>
                <a:cs typeface="Times New Roman"/>
              </a:rPr>
              <a:t>Главный специалист (учебные сборы) </a:t>
            </a:r>
          </a:p>
          <a:p>
            <a:pPr>
              <a:spcBef>
                <a:spcPts val="0"/>
              </a:spcBef>
              <a:tabLst>
                <a:tab pos="238125" algn="l"/>
              </a:tabLst>
              <a:defRPr/>
            </a:pPr>
            <a:r>
              <a:rPr lang="ru-RU" sz="4000" b="1" dirty="0">
                <a:solidFill>
                  <a:prstClr val="black"/>
                </a:solidFill>
                <a:latin typeface="Times New Roman"/>
                <a:ea typeface="Times New Roman"/>
                <a:cs typeface="Times New Roman"/>
              </a:rPr>
              <a:t>Буркова Лариса Михайловна </a:t>
            </a:r>
          </a:p>
          <a:p>
            <a:pPr>
              <a:spcBef>
                <a:spcPts val="0"/>
              </a:spcBef>
              <a:tabLst>
                <a:tab pos="238125" algn="l"/>
              </a:tabLst>
              <a:defRPr/>
            </a:pPr>
            <a:r>
              <a:rPr lang="ru-RU" sz="4000" b="1" dirty="0">
                <a:solidFill>
                  <a:srgbClr val="0070C0"/>
                </a:solidFill>
                <a:latin typeface="Times New Roman"/>
                <a:ea typeface="Times New Roman"/>
                <a:cs typeface="Times New Roman"/>
              </a:rPr>
              <a:t>тел. 8 965 564 72 49</a:t>
            </a:r>
            <a:r>
              <a:rPr lang="ru-RU" sz="4000" b="1" dirty="0">
                <a:solidFill>
                  <a:prstClr val="black"/>
                </a:solidFill>
                <a:latin typeface="Times New Roman"/>
                <a:ea typeface="Times New Roman"/>
                <a:cs typeface="Times New Roman"/>
              </a:rPr>
              <a:t> </a:t>
            </a:r>
          </a:p>
          <a:p>
            <a:pPr>
              <a:spcBef>
                <a:spcPts val="0"/>
              </a:spcBef>
              <a:tabLst>
                <a:tab pos="238125" algn="l"/>
              </a:tabLst>
              <a:defRPr/>
            </a:pPr>
            <a:r>
              <a:rPr lang="ru-RU" sz="4000" b="1" dirty="0">
                <a:solidFill>
                  <a:prstClr val="black"/>
                </a:solidFill>
                <a:latin typeface="Times New Roman"/>
                <a:ea typeface="Times New Roman"/>
                <a:cs typeface="Times New Roman"/>
              </a:rPr>
              <a:t>Эл. почта  </a:t>
            </a:r>
            <a:r>
              <a:rPr lang="en-US" sz="4000" b="1" dirty="0">
                <a:solidFill>
                  <a:srgbClr val="0070C0"/>
                </a:solidFill>
                <a:latin typeface="Times New Roman"/>
                <a:ea typeface="Times New Roman"/>
                <a:cs typeface="Times New Roman"/>
              </a:rPr>
              <a:t>sborpatriot@mail.ru</a:t>
            </a:r>
            <a:endParaRPr lang="ru-RU" sz="4000" b="1" dirty="0">
              <a:solidFill>
                <a:srgbClr val="0070C0"/>
              </a:solidFill>
              <a:latin typeface="Times New Roman"/>
              <a:ea typeface="Times New Roman"/>
              <a:cs typeface="Times New Roman"/>
            </a:endParaRPr>
          </a:p>
        </p:txBody>
      </p:sp>
      <p:pic>
        <p:nvPicPr>
          <p:cNvPr id="2" name="Рисунок 1">
            <a:extLst>
              <a:ext uri="{FF2B5EF4-FFF2-40B4-BE49-F238E27FC236}">
                <a16:creationId xmlns:a16="http://schemas.microsoft.com/office/drawing/2014/main" id="{492CECFD-1339-4081-9678-8EA3A20AEAA9}"/>
              </a:ext>
            </a:extLst>
          </p:cNvPr>
          <p:cNvPicPr>
            <a:picLocks noChangeAspect="1"/>
          </p:cNvPicPr>
          <p:nvPr/>
        </p:nvPicPr>
        <p:blipFill>
          <a:blip r:embed="rId2"/>
          <a:stretch>
            <a:fillRect/>
          </a:stretch>
        </p:blipFill>
        <p:spPr>
          <a:xfrm>
            <a:off x="3578266" y="4631075"/>
            <a:ext cx="1987468" cy="2066723"/>
          </a:xfrm>
          <a:prstGeom prst="rect">
            <a:avLst/>
          </a:prstGeom>
        </p:spPr>
      </p:pic>
    </p:spTree>
    <p:extLst>
      <p:ext uri="{BB962C8B-B14F-4D97-AF65-F5344CB8AC3E}">
        <p14:creationId xmlns:p14="http://schemas.microsoft.com/office/powerpoint/2010/main" val="29311820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163288" y="4589795"/>
            <a:ext cx="8817423" cy="1440160"/>
          </a:xfrm>
          <a:prstGeom prst="rect">
            <a:avLst/>
          </a:prstGeom>
          <a:noFill/>
          <a:ln w="9525" cap="flat" cmpd="sng" algn="ctr">
            <a:noFill/>
            <a:prstDash val="solid"/>
          </a:ln>
          <a:effectLst>
            <a:outerShdw blurRad="40000" dist="20000" dir="5400000" rotWithShape="0">
              <a:srgbClr val="000000">
                <a:alpha val="38000"/>
              </a:srgbClr>
            </a:outerShdw>
            <a:softEdge rad="63500"/>
          </a:effectLst>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tabLst>
                <a:tab pos="238125" algn="l"/>
              </a:tabLst>
              <a:defRPr/>
            </a:pPr>
            <a:endParaRPr lang="ru-RU" sz="2200" b="1" dirty="0">
              <a:solidFill>
                <a:srgbClr val="FF0000"/>
              </a:solidFill>
              <a:latin typeface="Times New Roman"/>
              <a:ea typeface="Times New Roman"/>
              <a:cs typeface="Times New Roman"/>
            </a:endParaRPr>
          </a:p>
          <a:p>
            <a:pPr>
              <a:spcBef>
                <a:spcPts val="0"/>
              </a:spcBef>
              <a:tabLst>
                <a:tab pos="238125" algn="l"/>
              </a:tabLst>
              <a:defRPr/>
            </a:pPr>
            <a:r>
              <a:rPr lang="ru-RU" sz="4000" b="1" dirty="0">
                <a:solidFill>
                  <a:srgbClr val="FF0000"/>
                </a:solidFill>
                <a:latin typeface="Times New Roman"/>
                <a:ea typeface="Times New Roman"/>
                <a:cs typeface="Times New Roman"/>
              </a:rPr>
              <a:t>СПАСИБО ЗА ВНИМАНИЕ </a:t>
            </a:r>
          </a:p>
        </p:txBody>
      </p:sp>
      <p:pic>
        <p:nvPicPr>
          <p:cNvPr id="2" name="Рисунок 1">
            <a:extLst>
              <a:ext uri="{FF2B5EF4-FFF2-40B4-BE49-F238E27FC236}">
                <a16:creationId xmlns:a16="http://schemas.microsoft.com/office/drawing/2014/main" id="{ACBC58B0-AD8F-46D0-8169-A0A4796095B8}"/>
              </a:ext>
            </a:extLst>
          </p:cNvPr>
          <p:cNvPicPr>
            <a:picLocks noChangeAspect="1"/>
          </p:cNvPicPr>
          <p:nvPr/>
        </p:nvPicPr>
        <p:blipFill>
          <a:blip r:embed="rId2"/>
          <a:stretch>
            <a:fillRect/>
          </a:stretch>
        </p:blipFill>
        <p:spPr>
          <a:xfrm>
            <a:off x="2771800" y="828045"/>
            <a:ext cx="3479119" cy="3609067"/>
          </a:xfrm>
          <a:prstGeom prst="rect">
            <a:avLst/>
          </a:prstGeom>
        </p:spPr>
      </p:pic>
    </p:spTree>
    <p:extLst>
      <p:ext uri="{BB962C8B-B14F-4D97-AF65-F5344CB8AC3E}">
        <p14:creationId xmlns:p14="http://schemas.microsoft.com/office/powerpoint/2010/main" val="28626867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дзаголовок 2"/>
          <p:cNvSpPr>
            <a:spLocks noGrp="1"/>
          </p:cNvSpPr>
          <p:nvPr>
            <p:ph type="subTitle" idx="1"/>
          </p:nvPr>
        </p:nvSpPr>
        <p:spPr>
          <a:xfrm>
            <a:off x="179512" y="116632"/>
            <a:ext cx="8828890" cy="6686504"/>
          </a:xfrm>
          <a:gradFill flip="none" rotWithShape="1">
            <a:gsLst>
              <a:gs pos="0">
                <a:schemeClr val="dk1">
                  <a:tint val="62000"/>
                  <a:satMod val="180000"/>
                </a:schemeClr>
              </a:gs>
              <a:gs pos="65000">
                <a:schemeClr val="dk1">
                  <a:tint val="32000"/>
                  <a:satMod val="250000"/>
                </a:schemeClr>
              </a:gs>
              <a:gs pos="100000">
                <a:schemeClr val="dk1">
                  <a:tint val="23000"/>
                  <a:satMod val="300000"/>
                </a:schemeClr>
              </a:gs>
            </a:gsLst>
            <a:path path="circle">
              <a:fillToRect l="100000" t="100000"/>
            </a:path>
            <a:tileRect r="-100000" b="-100000"/>
          </a:gradFill>
          <a:ln>
            <a:noFill/>
          </a:ln>
        </p:spPr>
        <p:style>
          <a:lnRef idx="1">
            <a:schemeClr val="dk1"/>
          </a:lnRef>
          <a:fillRef idx="2">
            <a:schemeClr val="dk1"/>
          </a:fillRef>
          <a:effectRef idx="1">
            <a:schemeClr val="dk1"/>
          </a:effectRef>
          <a:fontRef idx="minor">
            <a:schemeClr val="dk1"/>
          </a:fontRef>
        </p:style>
        <p:txBody>
          <a:bodyPr>
            <a:normAutofit fontScale="25000" lnSpcReduction="20000"/>
          </a:bodyPr>
          <a:lstStyle/>
          <a:p>
            <a:pPr algn="ctr"/>
            <a:r>
              <a:rPr lang="ru-RU" sz="13600" b="1" dirty="0">
                <a:solidFill>
                  <a:srgbClr val="FF0000"/>
                </a:solidFill>
                <a:latin typeface="Times New Roman"/>
                <a:ea typeface="Times New Roman"/>
                <a:cs typeface="Times New Roman"/>
              </a:rPr>
              <a:t>НОРМАТИВНО-ПРАВОВЫЕ АКТЫ </a:t>
            </a:r>
          </a:p>
          <a:p>
            <a:pPr indent="444500" algn="just">
              <a:lnSpc>
                <a:spcPct val="120000"/>
              </a:lnSpc>
              <a:spcBef>
                <a:spcPts val="0"/>
              </a:spcBef>
            </a:pPr>
            <a:endParaRPr lang="ru-RU" sz="6400" b="1" dirty="0">
              <a:solidFill>
                <a:schemeClr val="tx1"/>
              </a:solidFill>
              <a:latin typeface="Times New Roman"/>
              <a:ea typeface="Times New Roman"/>
              <a:cs typeface="Times New Roman"/>
            </a:endParaRPr>
          </a:p>
          <a:p>
            <a:pPr indent="444500" algn="just">
              <a:lnSpc>
                <a:spcPct val="120000"/>
              </a:lnSpc>
              <a:spcBef>
                <a:spcPts val="0"/>
              </a:spcBef>
            </a:pPr>
            <a:r>
              <a:rPr lang="ru-RU" sz="6400" b="1" dirty="0">
                <a:solidFill>
                  <a:schemeClr val="tx1"/>
                </a:solidFill>
                <a:latin typeface="Times New Roman"/>
                <a:ea typeface="Times New Roman"/>
                <a:cs typeface="Times New Roman"/>
              </a:rPr>
              <a:t>1. Федеральный закон № 53 от 28.03.1998 г. «О воинской обязанности и военной службе»;</a:t>
            </a:r>
          </a:p>
          <a:p>
            <a:pPr indent="444500" algn="just">
              <a:lnSpc>
                <a:spcPct val="120000"/>
              </a:lnSpc>
              <a:spcBef>
                <a:spcPts val="0"/>
              </a:spcBef>
            </a:pPr>
            <a:r>
              <a:rPr lang="ru-RU" sz="6400" b="1" dirty="0">
                <a:solidFill>
                  <a:schemeClr val="tx1"/>
                </a:solidFill>
                <a:latin typeface="Times New Roman"/>
                <a:ea typeface="Times New Roman"/>
                <a:cs typeface="Times New Roman"/>
              </a:rPr>
              <a:t>2. Постановление Правительства Российской Федерации от 31 декабря 1999 г. № 1441 «Об утверждении Положения о подготовке граждан Российской Федерации к военной службе»;</a:t>
            </a:r>
          </a:p>
          <a:p>
            <a:pPr indent="444500" algn="just">
              <a:lnSpc>
                <a:spcPct val="120000"/>
              </a:lnSpc>
              <a:spcBef>
                <a:spcPts val="0"/>
              </a:spcBef>
            </a:pPr>
            <a:r>
              <a:rPr lang="ru-RU" sz="6400" b="1" dirty="0">
                <a:solidFill>
                  <a:schemeClr val="tx1"/>
                </a:solidFill>
                <a:latin typeface="Times New Roman"/>
                <a:ea typeface="Times New Roman"/>
                <a:cs typeface="Times New Roman"/>
              </a:rPr>
              <a:t>3. «Концепция федеральной системы подготовки граждан РФ к военной службе на период до 2020 г.», </a:t>
            </a:r>
            <a:r>
              <a:rPr lang="ru-RU" sz="6400" dirty="0">
                <a:solidFill>
                  <a:schemeClr val="tx1"/>
                </a:solidFill>
                <a:latin typeface="Times New Roman"/>
                <a:ea typeface="Times New Roman"/>
                <a:cs typeface="Times New Roman"/>
              </a:rPr>
              <a:t>утвержденная распоряжением Правительства Российской Федерации от 03.02.2010 г. № 134-р;</a:t>
            </a:r>
          </a:p>
          <a:p>
            <a:pPr indent="444500" algn="just">
              <a:lnSpc>
                <a:spcPct val="120000"/>
              </a:lnSpc>
              <a:spcBef>
                <a:spcPts val="0"/>
              </a:spcBef>
            </a:pPr>
            <a:r>
              <a:rPr lang="ru-RU" sz="6400" b="1" dirty="0">
                <a:solidFill>
                  <a:schemeClr val="tx1"/>
                </a:solidFill>
                <a:latin typeface="Times New Roman"/>
                <a:ea typeface="Times New Roman"/>
                <a:cs typeface="Times New Roman"/>
              </a:rPr>
              <a:t>4. Государственная программа «Патриотического воспитания граждан Российской Федерации на 2016-2020 годы», </a:t>
            </a:r>
            <a:r>
              <a:rPr lang="ru-RU" sz="6400" dirty="0">
                <a:solidFill>
                  <a:schemeClr val="tx1"/>
                </a:solidFill>
                <a:latin typeface="Times New Roman"/>
                <a:ea typeface="Times New Roman"/>
                <a:cs typeface="Times New Roman"/>
              </a:rPr>
              <a:t>утвержденная постановлением Правительства Российской Федерации от 30.12.2015 г. № 1493; </a:t>
            </a:r>
          </a:p>
          <a:p>
            <a:pPr indent="444500" algn="just">
              <a:lnSpc>
                <a:spcPct val="120000"/>
              </a:lnSpc>
              <a:spcBef>
                <a:spcPts val="0"/>
              </a:spcBef>
            </a:pPr>
            <a:r>
              <a:rPr lang="ru-RU" sz="6400" b="1" dirty="0">
                <a:solidFill>
                  <a:schemeClr val="tx1"/>
                </a:solidFill>
                <a:latin typeface="Times New Roman"/>
                <a:ea typeface="Times New Roman"/>
                <a:cs typeface="Times New Roman"/>
              </a:rPr>
              <a:t>5. Совместный приказ Министра обороны Российской Федерации и Министра образования и науки Российской Федерации от 24.02.2010 г. </a:t>
            </a:r>
          </a:p>
          <a:p>
            <a:pPr algn="just">
              <a:lnSpc>
                <a:spcPct val="120000"/>
              </a:lnSpc>
              <a:spcBef>
                <a:spcPts val="0"/>
              </a:spcBef>
            </a:pPr>
            <a:r>
              <a:rPr lang="ru-RU" sz="6400" b="1" dirty="0">
                <a:solidFill>
                  <a:schemeClr val="tx1"/>
                </a:solidFill>
                <a:latin typeface="Times New Roman"/>
                <a:ea typeface="Times New Roman"/>
                <a:cs typeface="Times New Roman"/>
              </a:rPr>
              <a:t>№ 96/134 «Об утверждении Инструкции об организации обучения граждан Российской Федерации начальным знаниям в области обороны и их подготовки по основам военной службы в образовательных учреждениях среднего (полного) общего образования, образовательных учреждениях начального профессионального и среднего профессионального образования и учебных пунктах»; </a:t>
            </a:r>
          </a:p>
          <a:p>
            <a:pPr indent="444500" algn="just">
              <a:lnSpc>
                <a:spcPct val="120000"/>
              </a:lnSpc>
              <a:spcBef>
                <a:spcPts val="0"/>
              </a:spcBef>
            </a:pPr>
            <a:r>
              <a:rPr lang="ru-RU" sz="6400" b="1" dirty="0">
                <a:solidFill>
                  <a:schemeClr val="tx1"/>
                </a:solidFill>
                <a:latin typeface="Times New Roman"/>
                <a:ea typeface="Times New Roman"/>
                <a:cs typeface="Times New Roman"/>
              </a:rPr>
              <a:t>6. Закон Пермского края от 02.06.2018 № 229-ПК «О патриотическом воспитании граждан, проживающих в на территории Пермского края»;</a:t>
            </a:r>
          </a:p>
          <a:p>
            <a:pPr indent="444500" algn="just">
              <a:lnSpc>
                <a:spcPct val="120000"/>
              </a:lnSpc>
              <a:spcBef>
                <a:spcPts val="0"/>
              </a:spcBef>
            </a:pPr>
            <a:r>
              <a:rPr lang="ru-RU" sz="6400" b="1" dirty="0">
                <a:solidFill>
                  <a:schemeClr val="tx1"/>
                </a:solidFill>
                <a:latin typeface="Times New Roman"/>
                <a:cs typeface="Times New Roman"/>
              </a:rPr>
              <a:t>7. Распоряжение губернатора Пермского края № 145-р от 17.09.2018 г. «Об организации обучения граждан, проживающих на территории Пермского края, начальным знаниям в области обороны и их подготовке по основам военной службы в 2018 – 2019 году»</a:t>
            </a:r>
          </a:p>
          <a:p>
            <a:pPr indent="444500" algn="just">
              <a:lnSpc>
                <a:spcPct val="120000"/>
              </a:lnSpc>
              <a:spcBef>
                <a:spcPts val="0"/>
              </a:spcBef>
            </a:pPr>
            <a:r>
              <a:rPr lang="ru-RU" sz="6400" b="1" dirty="0">
                <a:solidFill>
                  <a:schemeClr val="tx1"/>
                </a:solidFill>
                <a:latin typeface="Times New Roman"/>
                <a:ea typeface="Times New Roman"/>
                <a:cs typeface="Times New Roman"/>
              </a:rPr>
              <a:t>8. Государственное задание на 2020 год.</a:t>
            </a:r>
          </a:p>
        </p:txBody>
      </p:sp>
    </p:spTree>
    <p:extLst>
      <p:ext uri="{BB962C8B-B14F-4D97-AF65-F5344CB8AC3E}">
        <p14:creationId xmlns:p14="http://schemas.microsoft.com/office/powerpoint/2010/main" val="39737803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дзаголовок 2"/>
          <p:cNvSpPr>
            <a:spLocks noGrp="1"/>
          </p:cNvSpPr>
          <p:nvPr>
            <p:ph type="subTitle" idx="1"/>
          </p:nvPr>
        </p:nvSpPr>
        <p:spPr>
          <a:xfrm>
            <a:off x="179512" y="116632"/>
            <a:ext cx="8828890" cy="6624736"/>
          </a:xfr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effectLst>
            <a:softEdge rad="63500"/>
          </a:effectLst>
        </p:spPr>
        <p:txBody>
          <a:bodyPr>
            <a:noAutofit/>
          </a:bodyPr>
          <a:lstStyle/>
          <a:p>
            <a:pPr algn="ctr">
              <a:spcBef>
                <a:spcPts val="0"/>
              </a:spcBef>
            </a:pPr>
            <a:endParaRPr lang="ru-RU" sz="2400" b="1" dirty="0">
              <a:solidFill>
                <a:srgbClr val="FF0000"/>
              </a:solidFill>
              <a:latin typeface="Times New Roman"/>
              <a:ea typeface="Times New Roman"/>
              <a:cs typeface="Times New Roman"/>
            </a:endParaRPr>
          </a:p>
          <a:p>
            <a:pPr algn="ctr">
              <a:spcBef>
                <a:spcPts val="0"/>
              </a:spcBef>
            </a:pPr>
            <a:r>
              <a:rPr lang="ru-RU" sz="2400" b="1" dirty="0">
                <a:solidFill>
                  <a:srgbClr val="FF0000"/>
                </a:solidFill>
                <a:latin typeface="Times New Roman"/>
                <a:ea typeface="Times New Roman"/>
                <a:cs typeface="Times New Roman"/>
              </a:rPr>
              <a:t>Цель учебных сборов :</a:t>
            </a:r>
          </a:p>
          <a:p>
            <a:pPr indent="352425" algn="just">
              <a:spcBef>
                <a:spcPts val="0"/>
              </a:spcBef>
            </a:pPr>
            <a:r>
              <a:rPr lang="ru-RU" sz="1600" b="1" dirty="0">
                <a:solidFill>
                  <a:schemeClr val="tx1"/>
                </a:solidFill>
                <a:latin typeface="Times New Roman"/>
                <a:ea typeface="Times New Roman"/>
                <a:cs typeface="Times New Roman"/>
              </a:rPr>
              <a:t>Обучение граждан Российской Федерации начальным знаниям в области обороны и  их подготовки по основам военной службы в образовательных учреждениях среднего (полного) общего образования, образовательных учреждениях профессионального и среднего профессионального образования.</a:t>
            </a:r>
          </a:p>
          <a:p>
            <a:pPr indent="352425" algn="just">
              <a:spcBef>
                <a:spcPts val="0"/>
              </a:spcBef>
            </a:pPr>
            <a:endParaRPr lang="ru-RU" sz="1600" b="1" dirty="0">
              <a:solidFill>
                <a:schemeClr val="tx1"/>
              </a:solidFill>
              <a:latin typeface="Times New Roman"/>
              <a:ea typeface="Times New Roman"/>
              <a:cs typeface="Times New Roman"/>
            </a:endParaRPr>
          </a:p>
          <a:p>
            <a:pPr indent="352425" algn="ctr">
              <a:spcBef>
                <a:spcPts val="0"/>
              </a:spcBef>
            </a:pPr>
            <a:r>
              <a:rPr lang="ru-RU" sz="2400" b="1" dirty="0">
                <a:solidFill>
                  <a:srgbClr val="FF0000"/>
                </a:solidFill>
                <a:latin typeface="Times New Roman"/>
                <a:ea typeface="Times New Roman"/>
                <a:cs typeface="Times New Roman"/>
              </a:rPr>
              <a:t>Задачи учебных сборов :</a:t>
            </a:r>
          </a:p>
          <a:p>
            <a:pPr indent="352425" algn="just">
              <a:spcBef>
                <a:spcPts val="0"/>
              </a:spcBef>
            </a:pPr>
            <a:r>
              <a:rPr lang="ru-RU" sz="1600" b="1" dirty="0">
                <a:solidFill>
                  <a:schemeClr val="tx1"/>
                </a:solidFill>
                <a:latin typeface="Times New Roman"/>
                <a:ea typeface="Times New Roman"/>
                <a:cs typeface="Times New Roman"/>
              </a:rPr>
              <a:t>1. Формирование морально-психологических и физических качеств гражданина, необходимых для прохождения военной службы;</a:t>
            </a:r>
          </a:p>
          <a:p>
            <a:pPr indent="352425" algn="just">
              <a:spcBef>
                <a:spcPts val="0"/>
              </a:spcBef>
            </a:pPr>
            <a:r>
              <a:rPr lang="ru-RU" sz="1600" b="1" dirty="0">
                <a:solidFill>
                  <a:schemeClr val="tx1"/>
                </a:solidFill>
                <a:latin typeface="Times New Roman"/>
                <a:ea typeface="Times New Roman"/>
                <a:cs typeface="Times New Roman"/>
              </a:rPr>
              <a:t>2. Воспитание патриотизма, уважения к историческому и культурному прошлому России и ее вооруженным силам;</a:t>
            </a:r>
          </a:p>
          <a:p>
            <a:pPr indent="352425" algn="just">
              <a:spcBef>
                <a:spcPts val="0"/>
              </a:spcBef>
            </a:pPr>
            <a:r>
              <a:rPr lang="ru-RU" sz="1600" b="1" dirty="0">
                <a:solidFill>
                  <a:schemeClr val="tx1"/>
                </a:solidFill>
                <a:latin typeface="Times New Roman"/>
                <a:ea typeface="Times New Roman"/>
                <a:cs typeface="Times New Roman"/>
              </a:rPr>
              <a:t>3. Изучение гражданами основных положений законодательства Российской Федерации в области обороны государства, о воинской обязанности и воинском учете, об обязательной и добровольной подготовке к военной службе, о прохождении военной службы по призыву и в добровольном порядке (по контракту), о пребывании в запасе, о правах, обязанностях и ответственности военнослужащих и граждан, находящихся в запасе;</a:t>
            </a:r>
          </a:p>
          <a:p>
            <a:pPr indent="352425" algn="just">
              <a:spcBef>
                <a:spcPts val="0"/>
              </a:spcBef>
            </a:pPr>
            <a:r>
              <a:rPr lang="ru-RU" sz="1600" b="1" dirty="0">
                <a:solidFill>
                  <a:schemeClr val="tx1"/>
                </a:solidFill>
                <a:latin typeface="Times New Roman"/>
                <a:ea typeface="Times New Roman"/>
                <a:cs typeface="Times New Roman"/>
              </a:rPr>
              <a:t>4. Приобретение навыков в области гражданской обороны;</a:t>
            </a:r>
          </a:p>
          <a:p>
            <a:pPr indent="352425" algn="just">
              <a:spcBef>
                <a:spcPts val="0"/>
              </a:spcBef>
            </a:pPr>
            <a:r>
              <a:rPr lang="ru-RU" sz="1600" b="1" dirty="0">
                <a:solidFill>
                  <a:schemeClr val="tx1"/>
                </a:solidFill>
                <a:latin typeface="Times New Roman"/>
                <a:ea typeface="Times New Roman"/>
                <a:cs typeface="Times New Roman"/>
              </a:rPr>
              <a:t>5. Изучение основ безопасности военной службы, устройства и правил обращения со стрелковым оружием, основ тактической, строевой подготовок, сохранения здоровья и военно-медицинской подготовки, вопросов радиационной, химической и биологической защиты войск и населения;</a:t>
            </a:r>
          </a:p>
          <a:p>
            <a:pPr indent="352425" algn="just">
              <a:spcBef>
                <a:spcPts val="0"/>
              </a:spcBef>
            </a:pPr>
            <a:r>
              <a:rPr lang="ru-RU" sz="1600" b="1" dirty="0">
                <a:solidFill>
                  <a:schemeClr val="tx1"/>
                </a:solidFill>
                <a:latin typeface="Times New Roman"/>
                <a:ea typeface="Times New Roman"/>
                <a:cs typeface="Times New Roman"/>
              </a:rPr>
              <a:t>6. Практическое закрепление полученных знаний в ходе учебных сборов;</a:t>
            </a:r>
          </a:p>
          <a:p>
            <a:pPr indent="352425" algn="just">
              <a:spcBef>
                <a:spcPts val="0"/>
              </a:spcBef>
            </a:pPr>
            <a:r>
              <a:rPr lang="ru-RU" sz="1600" b="1" dirty="0">
                <a:solidFill>
                  <a:schemeClr val="tx1"/>
                </a:solidFill>
                <a:latin typeface="Times New Roman"/>
                <a:ea typeface="Times New Roman"/>
                <a:cs typeface="Times New Roman"/>
              </a:rPr>
              <a:t>7. Проведение военно-профессиональной ориентации на овладение военно-учетными специальностями и выбор профессии офицера.</a:t>
            </a:r>
          </a:p>
        </p:txBody>
      </p:sp>
    </p:spTree>
    <p:extLst>
      <p:ext uri="{BB962C8B-B14F-4D97-AF65-F5344CB8AC3E}">
        <p14:creationId xmlns:p14="http://schemas.microsoft.com/office/powerpoint/2010/main" val="19792485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txBox="1">
            <a:spLocks/>
          </p:cNvSpPr>
          <p:nvPr/>
        </p:nvSpPr>
        <p:spPr>
          <a:xfrm>
            <a:off x="190919" y="124918"/>
            <a:ext cx="7621441" cy="1287858"/>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ru-RU" sz="2400" b="1" dirty="0">
                <a:solidFill>
                  <a:sysClr val="windowText" lastClr="000000"/>
                </a:solidFill>
                <a:latin typeface="Times New Roman"/>
                <a:ea typeface="Times New Roman"/>
              </a:rPr>
              <a:t>Дисциплина «Основы безопасности жизнедеятельности».</a:t>
            </a:r>
          </a:p>
          <a:p>
            <a:pPr lvl="0"/>
            <a:r>
              <a:rPr lang="ru-RU" sz="2400" b="1" dirty="0">
                <a:solidFill>
                  <a:sysClr val="windowText" lastClr="000000"/>
                </a:solidFill>
                <a:latin typeface="Times New Roman"/>
                <a:ea typeface="Times New Roman"/>
              </a:rPr>
              <a:t>Тема «Основы обороны государства и воинская обязанность» </a:t>
            </a:r>
            <a:r>
              <a:rPr lang="ru-RU" sz="2400" dirty="0">
                <a:solidFill>
                  <a:sysClr val="windowText" lastClr="000000"/>
                </a:solidFill>
                <a:latin typeface="Times New Roman"/>
                <a:ea typeface="Times New Roman"/>
              </a:rPr>
              <a:t>которая предусматривает теоретические и практические занятия по следующим предметам:</a:t>
            </a:r>
          </a:p>
        </p:txBody>
      </p:sp>
      <p:graphicFrame>
        <p:nvGraphicFramePr>
          <p:cNvPr id="9" name="Таблица 8"/>
          <p:cNvGraphicFramePr>
            <a:graphicFrameLocks noGrp="1"/>
          </p:cNvGraphicFramePr>
          <p:nvPr>
            <p:extLst>
              <p:ext uri="{D42A27DB-BD31-4B8C-83A1-F6EECF244321}">
                <p14:modId xmlns:p14="http://schemas.microsoft.com/office/powerpoint/2010/main" val="3897118849"/>
              </p:ext>
            </p:extLst>
          </p:nvPr>
        </p:nvGraphicFramePr>
        <p:xfrm>
          <a:off x="172623" y="1844824"/>
          <a:ext cx="8770202" cy="4747383"/>
        </p:xfrm>
        <a:graphic>
          <a:graphicData uri="http://schemas.openxmlformats.org/drawingml/2006/table">
            <a:tbl>
              <a:tblPr firstRow="1" firstCol="1" bandRow="1"/>
              <a:tblGrid>
                <a:gridCol w="590338">
                  <a:extLst>
                    <a:ext uri="{9D8B030D-6E8A-4147-A177-3AD203B41FA5}">
                      <a16:colId xmlns:a16="http://schemas.microsoft.com/office/drawing/2014/main" val="20000"/>
                    </a:ext>
                  </a:extLst>
                </a:gridCol>
                <a:gridCol w="6701253">
                  <a:extLst>
                    <a:ext uri="{9D8B030D-6E8A-4147-A177-3AD203B41FA5}">
                      <a16:colId xmlns:a16="http://schemas.microsoft.com/office/drawing/2014/main" val="20001"/>
                    </a:ext>
                  </a:extLst>
                </a:gridCol>
                <a:gridCol w="1478611">
                  <a:extLst>
                    <a:ext uri="{9D8B030D-6E8A-4147-A177-3AD203B41FA5}">
                      <a16:colId xmlns:a16="http://schemas.microsoft.com/office/drawing/2014/main" val="20002"/>
                    </a:ext>
                  </a:extLst>
                </a:gridCol>
              </a:tblGrid>
              <a:tr h="1095553">
                <a:tc>
                  <a:txBody>
                    <a:bodyPr/>
                    <a:lstStyle/>
                    <a:p>
                      <a:pPr algn="ct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a:t>
                      </a:r>
                      <a:endParaRPr lang="ru-RU" sz="1800" b="1" dirty="0">
                        <a:effectLst/>
                        <a:latin typeface="Times New Roman" panose="02020603050405020304" pitchFamily="18" charset="0"/>
                        <a:ea typeface="Times New Roman"/>
                        <a:cs typeface="Times New Roman" panose="02020603050405020304" pitchFamily="18" charset="0"/>
                      </a:endParaRPr>
                    </a:p>
                    <a:p>
                      <a:pPr algn="ct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п/п</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Предмет</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ru-RU" sz="1800" b="1">
                          <a:effectLst/>
                          <a:latin typeface="Times New Roman" panose="02020603050405020304" pitchFamily="18" charset="0"/>
                          <a:ea typeface="Calibri"/>
                          <a:cs typeface="Times New Roman" panose="02020603050405020304" pitchFamily="18" charset="0"/>
                        </a:rPr>
                        <a:t>Общее</a:t>
                      </a:r>
                      <a:endParaRPr lang="ru-RU" sz="1800" b="1">
                        <a:effectLst/>
                        <a:latin typeface="Times New Roman" panose="02020603050405020304" pitchFamily="18" charset="0"/>
                        <a:ea typeface="Times New Roman"/>
                        <a:cs typeface="Times New Roman" panose="02020603050405020304" pitchFamily="18" charset="0"/>
                      </a:endParaRPr>
                    </a:p>
                    <a:p>
                      <a:pPr algn="ctr">
                        <a:lnSpc>
                          <a:spcPct val="115000"/>
                        </a:lnSpc>
                        <a:spcAft>
                          <a:spcPts val="0"/>
                        </a:spcAft>
                      </a:pPr>
                      <a:r>
                        <a:rPr lang="ru-RU" sz="1800" b="1">
                          <a:effectLst/>
                          <a:latin typeface="Times New Roman" panose="02020603050405020304" pitchFamily="18" charset="0"/>
                          <a:ea typeface="Calibri"/>
                          <a:cs typeface="Times New Roman" panose="02020603050405020304" pitchFamily="18" charset="0"/>
                        </a:rPr>
                        <a:t>колич.</a:t>
                      </a:r>
                      <a:endParaRPr lang="ru-RU" sz="1800" b="1">
                        <a:effectLst/>
                        <a:latin typeface="Times New Roman" panose="02020603050405020304" pitchFamily="18" charset="0"/>
                        <a:ea typeface="Times New Roman"/>
                        <a:cs typeface="Times New Roman" panose="02020603050405020304" pitchFamily="18" charset="0"/>
                      </a:endParaRPr>
                    </a:p>
                    <a:p>
                      <a:pPr algn="ctr">
                        <a:lnSpc>
                          <a:spcPct val="115000"/>
                        </a:lnSpc>
                        <a:spcAft>
                          <a:spcPts val="0"/>
                        </a:spcAft>
                      </a:pPr>
                      <a:r>
                        <a:rPr lang="ru-RU" sz="1800" b="1">
                          <a:effectLst/>
                          <a:latin typeface="Times New Roman" panose="02020603050405020304" pitchFamily="18" charset="0"/>
                          <a:ea typeface="Calibri"/>
                          <a:cs typeface="Times New Roman" panose="02020603050405020304" pitchFamily="18" charset="0"/>
                        </a:rPr>
                        <a:t>часов</a:t>
                      </a:r>
                      <a:endParaRPr lang="ru-RU" sz="1800" b="1">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65183">
                <a:tc>
                  <a:txBody>
                    <a:bodyPr/>
                    <a:lstStyle/>
                    <a:p>
                      <a:pPr algn="ct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1</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Огневая подготовка</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13</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365183">
                <a:tc>
                  <a:txBody>
                    <a:bodyPr/>
                    <a:lstStyle/>
                    <a:p>
                      <a:pPr algn="ctr">
                        <a:lnSpc>
                          <a:spcPct val="115000"/>
                        </a:lnSpc>
                        <a:spcAft>
                          <a:spcPts val="0"/>
                        </a:spcAft>
                      </a:pPr>
                      <a:r>
                        <a:rPr lang="ru-RU" sz="1800" b="1">
                          <a:effectLst/>
                          <a:latin typeface="Times New Roman" panose="02020603050405020304" pitchFamily="18" charset="0"/>
                          <a:ea typeface="Calibri"/>
                          <a:cs typeface="Times New Roman" panose="02020603050405020304" pitchFamily="18" charset="0"/>
                        </a:rPr>
                        <a:t>2</a:t>
                      </a:r>
                      <a:endParaRPr lang="ru-RU" sz="1800" b="1">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Физическая подготовка</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3</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65183">
                <a:tc>
                  <a:txBody>
                    <a:bodyPr/>
                    <a:lstStyle/>
                    <a:p>
                      <a:pPr algn="ctr">
                        <a:lnSpc>
                          <a:spcPct val="115000"/>
                        </a:lnSpc>
                        <a:spcAft>
                          <a:spcPts val="0"/>
                        </a:spcAft>
                      </a:pPr>
                      <a:r>
                        <a:rPr lang="ru-RU" sz="1800" b="1">
                          <a:effectLst/>
                          <a:latin typeface="Times New Roman" panose="02020603050405020304" pitchFamily="18" charset="0"/>
                          <a:ea typeface="Calibri"/>
                          <a:cs typeface="Times New Roman" panose="02020603050405020304" pitchFamily="18" charset="0"/>
                        </a:rPr>
                        <a:t>3</a:t>
                      </a:r>
                      <a:endParaRPr lang="ru-RU" sz="1800" b="1">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Строевая подготовка</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ru-RU" sz="1800" b="1">
                          <a:effectLst/>
                          <a:latin typeface="Times New Roman" panose="02020603050405020304" pitchFamily="18" charset="0"/>
                          <a:ea typeface="Calibri"/>
                          <a:cs typeface="Times New Roman" panose="02020603050405020304" pitchFamily="18" charset="0"/>
                        </a:rPr>
                        <a:t>5</a:t>
                      </a:r>
                      <a:endParaRPr lang="ru-RU" sz="1800" b="1">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65183">
                <a:tc>
                  <a:txBody>
                    <a:bodyPr/>
                    <a:lstStyle/>
                    <a:p>
                      <a:pPr algn="ctr">
                        <a:lnSpc>
                          <a:spcPct val="115000"/>
                        </a:lnSpc>
                        <a:spcAft>
                          <a:spcPts val="0"/>
                        </a:spcAft>
                      </a:pPr>
                      <a:r>
                        <a:rPr lang="ru-RU" sz="1800" b="1">
                          <a:effectLst/>
                          <a:latin typeface="Times New Roman" panose="02020603050405020304" pitchFamily="18" charset="0"/>
                          <a:ea typeface="Calibri"/>
                          <a:cs typeface="Times New Roman" panose="02020603050405020304" pitchFamily="18" charset="0"/>
                        </a:rPr>
                        <a:t>4</a:t>
                      </a:r>
                      <a:endParaRPr lang="ru-RU" sz="1800" b="1">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Общевоинские уставы</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ru-RU" sz="1800" b="1">
                          <a:effectLst/>
                          <a:latin typeface="Times New Roman" panose="02020603050405020304" pitchFamily="18" charset="0"/>
                          <a:ea typeface="Calibri"/>
                          <a:cs typeface="Times New Roman" panose="02020603050405020304" pitchFamily="18" charset="0"/>
                        </a:rPr>
                        <a:t>4</a:t>
                      </a:r>
                      <a:endParaRPr lang="ru-RU" sz="1800" b="1">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r h="365183">
                <a:tc>
                  <a:txBody>
                    <a:bodyPr/>
                    <a:lstStyle/>
                    <a:p>
                      <a:pPr algn="ctr">
                        <a:lnSpc>
                          <a:spcPct val="115000"/>
                        </a:lnSpc>
                        <a:spcAft>
                          <a:spcPts val="0"/>
                        </a:spcAft>
                      </a:pPr>
                      <a:r>
                        <a:rPr lang="ru-RU" sz="1800" b="1">
                          <a:effectLst/>
                          <a:latin typeface="Times New Roman" panose="02020603050405020304" pitchFamily="18" charset="0"/>
                          <a:ea typeface="Calibri"/>
                          <a:cs typeface="Times New Roman" panose="02020603050405020304" pitchFamily="18" charset="0"/>
                        </a:rPr>
                        <a:t>5</a:t>
                      </a:r>
                      <a:endParaRPr lang="ru-RU" sz="1800" b="1">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Радиационная, химическая и биологическая защита</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ru-RU" sz="1800" b="1">
                          <a:effectLst/>
                          <a:latin typeface="Times New Roman" panose="02020603050405020304" pitchFamily="18" charset="0"/>
                          <a:ea typeface="Calibri"/>
                          <a:cs typeface="Times New Roman" panose="02020603050405020304" pitchFamily="18" charset="0"/>
                        </a:rPr>
                        <a:t>3</a:t>
                      </a:r>
                      <a:endParaRPr lang="ru-RU" sz="1800" b="1">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365183">
                <a:tc>
                  <a:txBody>
                    <a:bodyPr/>
                    <a:lstStyle/>
                    <a:p>
                      <a:pPr algn="ctr">
                        <a:lnSpc>
                          <a:spcPct val="115000"/>
                        </a:lnSpc>
                        <a:spcAft>
                          <a:spcPts val="0"/>
                        </a:spcAft>
                      </a:pPr>
                      <a:r>
                        <a:rPr lang="ru-RU" sz="1800" b="1">
                          <a:effectLst/>
                          <a:latin typeface="Times New Roman" panose="02020603050405020304" pitchFamily="18" charset="0"/>
                          <a:ea typeface="Calibri"/>
                          <a:cs typeface="Times New Roman" panose="02020603050405020304" pitchFamily="18" charset="0"/>
                        </a:rPr>
                        <a:t>6</a:t>
                      </a:r>
                      <a:endParaRPr lang="ru-RU" sz="1800" b="1">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Тактическая подготовка</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ru-RU" sz="1800" b="1">
                          <a:effectLst/>
                          <a:latin typeface="Times New Roman" panose="02020603050405020304" pitchFamily="18" charset="0"/>
                          <a:ea typeface="Calibri"/>
                          <a:cs typeface="Times New Roman" panose="02020603050405020304" pitchFamily="18" charset="0"/>
                        </a:rPr>
                        <a:t>3</a:t>
                      </a:r>
                      <a:endParaRPr lang="ru-RU" sz="1800" b="1">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365183">
                <a:tc>
                  <a:txBody>
                    <a:bodyPr/>
                    <a:lstStyle/>
                    <a:p>
                      <a:pPr algn="ctr">
                        <a:lnSpc>
                          <a:spcPct val="115000"/>
                        </a:lnSpc>
                        <a:spcAft>
                          <a:spcPts val="0"/>
                        </a:spcAft>
                      </a:pPr>
                      <a:r>
                        <a:rPr lang="ru-RU" sz="1800" b="1">
                          <a:effectLst/>
                          <a:latin typeface="Times New Roman" panose="02020603050405020304" pitchFamily="18" charset="0"/>
                          <a:ea typeface="Calibri"/>
                          <a:cs typeface="Times New Roman" panose="02020603050405020304" pitchFamily="18" charset="0"/>
                        </a:rPr>
                        <a:t>7</a:t>
                      </a:r>
                      <a:endParaRPr lang="ru-RU" sz="1800" b="1">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Военная топография</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1</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365183">
                <a:tc>
                  <a:txBody>
                    <a:bodyPr/>
                    <a:lstStyle/>
                    <a:p>
                      <a:pPr algn="ctr">
                        <a:lnSpc>
                          <a:spcPct val="115000"/>
                        </a:lnSpc>
                        <a:spcAft>
                          <a:spcPts val="0"/>
                        </a:spcAft>
                      </a:pPr>
                      <a:r>
                        <a:rPr lang="ru-RU" sz="1800" b="1">
                          <a:effectLst/>
                          <a:latin typeface="Times New Roman" panose="02020603050405020304" pitchFamily="18" charset="0"/>
                          <a:ea typeface="Calibri"/>
                          <a:cs typeface="Times New Roman" panose="02020603050405020304" pitchFamily="18" charset="0"/>
                        </a:rPr>
                        <a:t>8</a:t>
                      </a:r>
                      <a:endParaRPr lang="ru-RU" sz="1800" b="1">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Военно-медицинская подготовка</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2</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8"/>
                  </a:ext>
                </a:extLst>
              </a:tr>
              <a:tr h="365183">
                <a:tc>
                  <a:txBody>
                    <a:bodyPr/>
                    <a:lstStyle/>
                    <a:p>
                      <a:pPr algn="ctr">
                        <a:lnSpc>
                          <a:spcPct val="115000"/>
                        </a:lnSpc>
                        <a:spcAft>
                          <a:spcPts val="0"/>
                        </a:spcAft>
                      </a:pPr>
                      <a:r>
                        <a:rPr lang="ru-RU" sz="1800" b="1">
                          <a:effectLst/>
                          <a:latin typeface="Times New Roman" panose="02020603050405020304" pitchFamily="18" charset="0"/>
                          <a:ea typeface="Calibri"/>
                          <a:cs typeface="Times New Roman" panose="02020603050405020304" pitchFamily="18" charset="0"/>
                        </a:rPr>
                        <a:t>9</a:t>
                      </a:r>
                      <a:endParaRPr lang="ru-RU" sz="1800" b="1">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Основы безопасности военной службы</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1</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9"/>
                  </a:ext>
                </a:extLst>
              </a:tr>
              <a:tr h="365183">
                <a:tc gridSpan="2">
                  <a:txBody>
                    <a:bodyPr/>
                    <a:lstStyle/>
                    <a:p>
                      <a:pP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Итого:</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ru-RU"/>
                    </a:p>
                  </a:txBody>
                  <a:tcPr/>
                </a:tc>
                <a:tc>
                  <a:txBody>
                    <a:bodyPr/>
                    <a:lstStyle/>
                    <a:p>
                      <a:pPr algn="ctr">
                        <a:lnSpc>
                          <a:spcPct val="115000"/>
                        </a:lnSpc>
                        <a:spcAft>
                          <a:spcPts val="0"/>
                        </a:spcAft>
                      </a:pPr>
                      <a:r>
                        <a:rPr lang="ru-RU" sz="1800" b="1" dirty="0">
                          <a:effectLst/>
                          <a:latin typeface="Times New Roman" panose="02020603050405020304" pitchFamily="18" charset="0"/>
                          <a:ea typeface="Calibri"/>
                          <a:cs typeface="Times New Roman" panose="02020603050405020304" pitchFamily="18" charset="0"/>
                        </a:rPr>
                        <a:t>35</a:t>
                      </a:r>
                      <a:endParaRPr lang="ru-RU" sz="1800" b="1"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1"/>
                  </a:ext>
                </a:extLst>
              </a:tr>
            </a:tbl>
          </a:graphicData>
        </a:graphic>
      </p:graphicFrame>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8" y="86305"/>
            <a:ext cx="1008112" cy="136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722795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77527CA-8AB6-4185-8AD4-445C4E94D7C4}"/>
              </a:ext>
            </a:extLst>
          </p:cNvPr>
          <p:cNvPicPr>
            <a:picLocks noChangeAspect="1"/>
          </p:cNvPicPr>
          <p:nvPr/>
        </p:nvPicPr>
        <p:blipFill>
          <a:blip r:embed="rId2"/>
          <a:stretch>
            <a:fillRect/>
          </a:stretch>
        </p:blipFill>
        <p:spPr>
          <a:xfrm>
            <a:off x="0" y="4581128"/>
            <a:ext cx="2915816" cy="2227752"/>
          </a:xfrm>
          <a:prstGeom prst="rect">
            <a:avLst/>
          </a:prstGeom>
          <a:effectLst>
            <a:softEdge rad="63500"/>
          </a:effectLst>
        </p:spPr>
      </p:pic>
      <p:pic>
        <p:nvPicPr>
          <p:cNvPr id="6" name="Рисунок 5">
            <a:extLst>
              <a:ext uri="{FF2B5EF4-FFF2-40B4-BE49-F238E27FC236}">
                <a16:creationId xmlns:a16="http://schemas.microsoft.com/office/drawing/2014/main" id="{52A27594-BB79-4C16-9809-3CE36D7D0B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9329" y="530935"/>
            <a:ext cx="3130864" cy="1739861"/>
          </a:xfrm>
          <a:prstGeom prst="rect">
            <a:avLst/>
          </a:prstGeom>
          <a:effectLst>
            <a:softEdge rad="63500"/>
          </a:effectLst>
        </p:spPr>
      </p:pic>
      <p:pic>
        <p:nvPicPr>
          <p:cNvPr id="8" name="Рисунок 7">
            <a:extLst>
              <a:ext uri="{FF2B5EF4-FFF2-40B4-BE49-F238E27FC236}">
                <a16:creationId xmlns:a16="http://schemas.microsoft.com/office/drawing/2014/main" id="{75717EDD-97AB-465B-BDCD-0047505B8E7C}"/>
              </a:ext>
            </a:extLst>
          </p:cNvPr>
          <p:cNvPicPr>
            <a:picLocks noChangeAspect="1"/>
          </p:cNvPicPr>
          <p:nvPr/>
        </p:nvPicPr>
        <p:blipFill>
          <a:blip r:embed="rId4"/>
          <a:stretch>
            <a:fillRect/>
          </a:stretch>
        </p:blipFill>
        <p:spPr>
          <a:xfrm>
            <a:off x="71616" y="468581"/>
            <a:ext cx="3097712" cy="1859576"/>
          </a:xfrm>
          <a:prstGeom prst="rect">
            <a:avLst/>
          </a:prstGeom>
        </p:spPr>
      </p:pic>
      <p:pic>
        <p:nvPicPr>
          <p:cNvPr id="9" name="Рисунок 8">
            <a:extLst>
              <a:ext uri="{FF2B5EF4-FFF2-40B4-BE49-F238E27FC236}">
                <a16:creationId xmlns:a16="http://schemas.microsoft.com/office/drawing/2014/main" id="{42F45C26-DD5F-4D0F-9E0E-7ECD904804E1}"/>
              </a:ext>
            </a:extLst>
          </p:cNvPr>
          <p:cNvPicPr>
            <a:picLocks noChangeAspect="1"/>
          </p:cNvPicPr>
          <p:nvPr/>
        </p:nvPicPr>
        <p:blipFill>
          <a:blip r:embed="rId5"/>
          <a:stretch>
            <a:fillRect/>
          </a:stretch>
        </p:blipFill>
        <p:spPr>
          <a:xfrm>
            <a:off x="3080585" y="2228141"/>
            <a:ext cx="3291615" cy="1949948"/>
          </a:xfrm>
          <a:prstGeom prst="rect">
            <a:avLst/>
          </a:prstGeom>
          <a:effectLst>
            <a:softEdge rad="63500"/>
          </a:effectLst>
        </p:spPr>
      </p:pic>
      <p:pic>
        <p:nvPicPr>
          <p:cNvPr id="10" name="Рисунок 9">
            <a:extLst>
              <a:ext uri="{FF2B5EF4-FFF2-40B4-BE49-F238E27FC236}">
                <a16:creationId xmlns:a16="http://schemas.microsoft.com/office/drawing/2014/main" id="{80C86C24-B89C-4362-91E8-CA0232D5D194}"/>
              </a:ext>
            </a:extLst>
          </p:cNvPr>
          <p:cNvPicPr>
            <a:picLocks noChangeAspect="1"/>
          </p:cNvPicPr>
          <p:nvPr/>
        </p:nvPicPr>
        <p:blipFill>
          <a:blip r:embed="rId6"/>
          <a:stretch>
            <a:fillRect/>
          </a:stretch>
        </p:blipFill>
        <p:spPr>
          <a:xfrm>
            <a:off x="6257862" y="1185569"/>
            <a:ext cx="2626175" cy="2956542"/>
          </a:xfrm>
          <a:prstGeom prst="rect">
            <a:avLst/>
          </a:prstGeom>
          <a:effectLst>
            <a:softEdge rad="63500"/>
          </a:effectLst>
        </p:spPr>
      </p:pic>
      <p:sp>
        <p:nvSpPr>
          <p:cNvPr id="19" name="Заголовок 1">
            <a:extLst>
              <a:ext uri="{FF2B5EF4-FFF2-40B4-BE49-F238E27FC236}">
                <a16:creationId xmlns:a16="http://schemas.microsoft.com/office/drawing/2014/main" id="{11BD2B14-8B29-4F7D-A98A-DAD916CB2371}"/>
              </a:ext>
            </a:extLst>
          </p:cNvPr>
          <p:cNvSpPr txBox="1">
            <a:spLocks/>
          </p:cNvSpPr>
          <p:nvPr/>
        </p:nvSpPr>
        <p:spPr>
          <a:xfrm>
            <a:off x="71617" y="4178089"/>
            <a:ext cx="8971492" cy="351754"/>
          </a:xfrm>
          <a:prstGeom prst="rect">
            <a:avLst/>
          </a:prstGeom>
          <a:solidFill>
            <a:srgbClr val="00B0F0">
              <a:alpha val="60000"/>
            </a:srgbClr>
          </a:solid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ru-RU" sz="2400" b="1" dirty="0">
                <a:solidFill>
                  <a:sysClr val="windowText" lastClr="000000"/>
                </a:solidFill>
                <a:latin typeface="Times New Roman"/>
                <a:ea typeface="Times New Roman"/>
              </a:rPr>
              <a:t>ФИЗИЧЕСКАЯ ПОДГОТОВКА</a:t>
            </a:r>
            <a:endParaRPr lang="ru-RU" sz="2400" dirty="0">
              <a:solidFill>
                <a:sysClr val="windowText" lastClr="000000"/>
              </a:solidFill>
              <a:latin typeface="Times New Roman"/>
              <a:ea typeface="Times New Roman"/>
            </a:endParaRPr>
          </a:p>
        </p:txBody>
      </p:sp>
      <p:pic>
        <p:nvPicPr>
          <p:cNvPr id="20" name="Picture 11" descr="F:\Доклад\t_AgbDBdEOg.jpg">
            <a:extLst>
              <a:ext uri="{FF2B5EF4-FFF2-40B4-BE49-F238E27FC236}">
                <a16:creationId xmlns:a16="http://schemas.microsoft.com/office/drawing/2014/main" id="{615DC572-21EB-4B34-B8D0-80A8543DBE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32725" y="4598609"/>
            <a:ext cx="3323451" cy="221476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1" name="Picture 9" descr="F:\Доклад\v1UuXh-ihJ0.jpg">
            <a:extLst>
              <a:ext uri="{FF2B5EF4-FFF2-40B4-BE49-F238E27FC236}">
                <a16:creationId xmlns:a16="http://schemas.microsoft.com/office/drawing/2014/main" id="{D102E48E-AA08-4DDB-926D-CFBE6997DCD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94982" y="4581128"/>
            <a:ext cx="3185530" cy="224800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0C9B3C27-6D71-4F1B-8274-3D3BA73430C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7962" y="33286"/>
            <a:ext cx="850959" cy="115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Рисунок 16">
            <a:extLst>
              <a:ext uri="{FF2B5EF4-FFF2-40B4-BE49-F238E27FC236}">
                <a16:creationId xmlns:a16="http://schemas.microsoft.com/office/drawing/2014/main" id="{F2987C0A-535F-427E-9A49-18D221CD50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891" y="2234212"/>
            <a:ext cx="2979694" cy="1875112"/>
          </a:xfrm>
          <a:prstGeom prst="rect">
            <a:avLst/>
          </a:prstGeom>
          <a:effectLst>
            <a:softEdge rad="63500"/>
          </a:effectLst>
        </p:spPr>
      </p:pic>
      <p:sp>
        <p:nvSpPr>
          <p:cNvPr id="13" name="Заголовок 1">
            <a:extLst>
              <a:ext uri="{FF2B5EF4-FFF2-40B4-BE49-F238E27FC236}">
                <a16:creationId xmlns:a16="http://schemas.microsoft.com/office/drawing/2014/main" id="{A0CBC7EA-4CBC-4426-85BB-05C8561CA373}"/>
              </a:ext>
            </a:extLst>
          </p:cNvPr>
          <p:cNvSpPr txBox="1">
            <a:spLocks/>
          </p:cNvSpPr>
          <p:nvPr/>
        </p:nvSpPr>
        <p:spPr>
          <a:xfrm>
            <a:off x="134101" y="115869"/>
            <a:ext cx="6123761" cy="351754"/>
          </a:xfrm>
          <a:prstGeom prst="rect">
            <a:avLst/>
          </a:prstGeom>
          <a:solidFill>
            <a:srgbClr val="00B0F0">
              <a:alpha val="60000"/>
            </a:srgbClr>
          </a:solid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ru-RU" sz="2400" b="1" dirty="0">
                <a:solidFill>
                  <a:sysClr val="windowText" lastClr="000000"/>
                </a:solidFill>
                <a:latin typeface="Times New Roman"/>
                <a:ea typeface="Times New Roman"/>
              </a:rPr>
              <a:t>ОГНЕВАЯ ПОДГОТОВКА</a:t>
            </a:r>
            <a:endParaRPr lang="ru-RU" sz="2400" dirty="0">
              <a:solidFill>
                <a:sysClr val="windowText" lastClr="000000"/>
              </a:solidFill>
              <a:latin typeface="Times New Roman"/>
              <a:ea typeface="Times New Roman"/>
            </a:endParaRPr>
          </a:p>
        </p:txBody>
      </p:sp>
    </p:spTree>
    <p:extLst>
      <p:ext uri="{BB962C8B-B14F-4D97-AF65-F5344CB8AC3E}">
        <p14:creationId xmlns:p14="http://schemas.microsoft.com/office/powerpoint/2010/main" val="3644304461"/>
      </p:ext>
    </p:extLst>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146401" y="142213"/>
            <a:ext cx="8887559" cy="351754"/>
          </a:xfrm>
          <a:prstGeom prst="rect">
            <a:avLst/>
          </a:prstGeom>
          <a:solidFill>
            <a:srgbClr val="00B0F0">
              <a:alpha val="60000"/>
            </a:srgbClr>
          </a:solid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ru-RU" sz="2400" b="1" dirty="0">
                <a:solidFill>
                  <a:sysClr val="windowText" lastClr="000000"/>
                </a:solidFill>
                <a:latin typeface="Times New Roman"/>
                <a:ea typeface="Times New Roman"/>
              </a:rPr>
              <a:t>СТРОЕВАЯ ПОДГОТОВКА</a:t>
            </a:r>
            <a:endParaRPr lang="ru-RU" sz="2400" dirty="0">
              <a:solidFill>
                <a:sysClr val="windowText" lastClr="000000"/>
              </a:solidFill>
              <a:latin typeface="Times New Roman"/>
              <a:ea typeface="Times New Roman"/>
            </a:endParaRPr>
          </a:p>
        </p:txBody>
      </p:sp>
      <p:sp>
        <p:nvSpPr>
          <p:cNvPr id="8" name="Заголовок 1"/>
          <p:cNvSpPr txBox="1">
            <a:spLocks/>
          </p:cNvSpPr>
          <p:nvPr/>
        </p:nvSpPr>
        <p:spPr>
          <a:xfrm>
            <a:off x="146401" y="2276872"/>
            <a:ext cx="8895997" cy="351754"/>
          </a:xfrm>
          <a:prstGeom prst="rect">
            <a:avLst/>
          </a:prstGeom>
          <a:solidFill>
            <a:srgbClr val="00B0F0">
              <a:alpha val="60000"/>
            </a:srgbClr>
          </a:solid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ru-RU" sz="2400" b="1" dirty="0">
                <a:solidFill>
                  <a:sysClr val="windowText" lastClr="000000"/>
                </a:solidFill>
                <a:latin typeface="Times New Roman"/>
                <a:ea typeface="Times New Roman"/>
              </a:rPr>
              <a:t>ОБЩЕВОИНСКИЕ УСТАВЫ</a:t>
            </a:r>
            <a:endParaRPr lang="ru-RU" sz="2400" dirty="0">
              <a:solidFill>
                <a:sysClr val="windowText" lastClr="000000"/>
              </a:solidFill>
              <a:latin typeface="Times New Roman"/>
              <a:ea typeface="Times New Roman"/>
            </a:endParaRPr>
          </a:p>
        </p:txBody>
      </p:sp>
      <p:pic>
        <p:nvPicPr>
          <p:cNvPr id="2051" name="Picture 3" descr="G:\Доклад\s9gL2oNt71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00" y="2679123"/>
            <a:ext cx="2237890" cy="152113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2" name="Заголовок 1"/>
          <p:cNvSpPr txBox="1">
            <a:spLocks/>
          </p:cNvSpPr>
          <p:nvPr/>
        </p:nvSpPr>
        <p:spPr>
          <a:xfrm>
            <a:off x="146401" y="4234630"/>
            <a:ext cx="8926319" cy="490514"/>
          </a:xfrm>
          <a:prstGeom prst="rect">
            <a:avLst/>
          </a:prstGeom>
          <a:solidFill>
            <a:srgbClr val="00B0F0">
              <a:alpha val="60000"/>
            </a:srgbClr>
          </a:solid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ru-RU" sz="1800" b="1" dirty="0">
                <a:solidFill>
                  <a:sysClr val="windowText" lastClr="000000"/>
                </a:solidFill>
                <a:latin typeface="Times New Roman"/>
                <a:ea typeface="Times New Roman"/>
              </a:rPr>
              <a:t>РАДИАЦИОННАЯ, ХИМИЧЕСКАЯ И БИОЛОГИЧЕСКАЯ ЗАЩИТА</a:t>
            </a:r>
          </a:p>
        </p:txBody>
      </p:sp>
      <p:pic>
        <p:nvPicPr>
          <p:cNvPr id="4" name="Рисунок 3">
            <a:extLst>
              <a:ext uri="{FF2B5EF4-FFF2-40B4-BE49-F238E27FC236}">
                <a16:creationId xmlns:a16="http://schemas.microsoft.com/office/drawing/2014/main" id="{7BE03112-11ED-4DD3-AFB7-ECD686CB7F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0614" y="2679123"/>
            <a:ext cx="2237890" cy="1512168"/>
          </a:xfrm>
          <a:prstGeom prst="rect">
            <a:avLst/>
          </a:prstGeom>
          <a:effectLst>
            <a:softEdge rad="63500"/>
          </a:effectLst>
        </p:spPr>
      </p:pic>
      <p:pic>
        <p:nvPicPr>
          <p:cNvPr id="19" name="Picture 7" descr="F:\Фото со сборов\IMG_3383.JPG">
            <a:extLst>
              <a:ext uri="{FF2B5EF4-FFF2-40B4-BE49-F238E27FC236}">
                <a16:creationId xmlns:a16="http://schemas.microsoft.com/office/drawing/2014/main" id="{EAAC89A6-982B-4990-8B7E-BC10E2B716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2679123"/>
            <a:ext cx="2237890" cy="154196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0" name="Picture 12" descr="F:\Фото со сборов\IMG_3426.JPG">
            <a:extLst>
              <a:ext uri="{FF2B5EF4-FFF2-40B4-BE49-F238E27FC236}">
                <a16:creationId xmlns:a16="http://schemas.microsoft.com/office/drawing/2014/main" id="{3503BB31-2191-4D8B-8582-AB72C7FBCB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1275" y="2718648"/>
            <a:ext cx="2364981" cy="15010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1" name="Рисунок 20">
            <a:extLst>
              <a:ext uri="{FF2B5EF4-FFF2-40B4-BE49-F238E27FC236}">
                <a16:creationId xmlns:a16="http://schemas.microsoft.com/office/drawing/2014/main" id="{854E370D-F0C9-43F9-8467-75216BBC9B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4770" y="523653"/>
            <a:ext cx="2357950" cy="1748382"/>
          </a:xfrm>
          <a:prstGeom prst="rect">
            <a:avLst/>
          </a:prstGeom>
          <a:effectLst>
            <a:softEdge rad="63500"/>
          </a:effectLst>
        </p:spPr>
      </p:pic>
      <p:pic>
        <p:nvPicPr>
          <p:cNvPr id="9" name="Рисунок 8">
            <a:extLst>
              <a:ext uri="{FF2B5EF4-FFF2-40B4-BE49-F238E27FC236}">
                <a16:creationId xmlns:a16="http://schemas.microsoft.com/office/drawing/2014/main" id="{C951E9C9-134C-4F2B-ADD3-95074CA67B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7984" y="529532"/>
            <a:ext cx="2304250" cy="1738369"/>
          </a:xfrm>
          <a:prstGeom prst="rect">
            <a:avLst/>
          </a:prstGeom>
          <a:effectLst>
            <a:softEdge rad="63500"/>
          </a:effectLst>
        </p:spPr>
      </p:pic>
      <p:pic>
        <p:nvPicPr>
          <p:cNvPr id="11" name="Рисунок 10">
            <a:extLst>
              <a:ext uri="{FF2B5EF4-FFF2-40B4-BE49-F238E27FC236}">
                <a16:creationId xmlns:a16="http://schemas.microsoft.com/office/drawing/2014/main" id="{D63491B5-A708-4BA9-9385-80DD43F1ED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653" y="515642"/>
            <a:ext cx="2148520" cy="1680937"/>
          </a:xfrm>
          <a:prstGeom prst="rect">
            <a:avLst/>
          </a:prstGeom>
          <a:effectLst>
            <a:softEdge rad="63500"/>
          </a:effectLst>
        </p:spPr>
      </p:pic>
      <p:pic>
        <p:nvPicPr>
          <p:cNvPr id="15" name="Рисунок 14">
            <a:extLst>
              <a:ext uri="{FF2B5EF4-FFF2-40B4-BE49-F238E27FC236}">
                <a16:creationId xmlns:a16="http://schemas.microsoft.com/office/drawing/2014/main" id="{77A458ED-70FA-4DB0-BA03-AABF69010F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600" y="4759512"/>
            <a:ext cx="2947455" cy="2067526"/>
          </a:xfrm>
          <a:prstGeom prst="rect">
            <a:avLst/>
          </a:prstGeom>
          <a:effectLst>
            <a:softEdge rad="63500"/>
          </a:effectLst>
        </p:spPr>
      </p:pic>
      <p:pic>
        <p:nvPicPr>
          <p:cNvPr id="31" name="Рисунок 30">
            <a:extLst>
              <a:ext uri="{FF2B5EF4-FFF2-40B4-BE49-F238E27FC236}">
                <a16:creationId xmlns:a16="http://schemas.microsoft.com/office/drawing/2014/main" id="{39A61FEB-6452-4963-8AD5-C121A26BF4D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5798" y="544465"/>
            <a:ext cx="2212186" cy="1727570"/>
          </a:xfrm>
          <a:prstGeom prst="rect">
            <a:avLst/>
          </a:prstGeom>
          <a:effectLst>
            <a:softEdge rad="63500"/>
          </a:effectLst>
        </p:spPr>
      </p:pic>
      <p:pic>
        <p:nvPicPr>
          <p:cNvPr id="17" name="Рисунок 16">
            <a:extLst>
              <a:ext uri="{FF2B5EF4-FFF2-40B4-BE49-F238E27FC236}">
                <a16:creationId xmlns:a16="http://schemas.microsoft.com/office/drawing/2014/main" id="{C854C3A2-D084-416D-BD7B-C7755546B05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36950" y="4778946"/>
            <a:ext cx="2935770" cy="2053198"/>
          </a:xfrm>
          <a:prstGeom prst="rect">
            <a:avLst/>
          </a:prstGeom>
          <a:effectLst>
            <a:softEdge rad="63500"/>
          </a:effectLst>
        </p:spPr>
      </p:pic>
      <p:pic>
        <p:nvPicPr>
          <p:cNvPr id="22" name="Рисунок 21">
            <a:extLst>
              <a:ext uri="{FF2B5EF4-FFF2-40B4-BE49-F238E27FC236}">
                <a16:creationId xmlns:a16="http://schemas.microsoft.com/office/drawing/2014/main" id="{48D00505-C7A1-445F-BB87-D342CC5C94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59832" y="4778945"/>
            <a:ext cx="3038977" cy="2058419"/>
          </a:xfrm>
          <a:prstGeom prst="rect">
            <a:avLst/>
          </a:prstGeom>
          <a:effectLst>
            <a:softEdge rad="63500"/>
          </a:effectLst>
        </p:spPr>
      </p:pic>
    </p:spTree>
    <p:extLst>
      <p:ext uri="{BB962C8B-B14F-4D97-AF65-F5344CB8AC3E}">
        <p14:creationId xmlns:p14="http://schemas.microsoft.com/office/powerpoint/2010/main" val="37888991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C:\Users\работа\Documents\МОЯ ПАПКА\Круглый стол\2017\Lwqs85oCGxQ.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19" y="632059"/>
            <a:ext cx="3019803" cy="206611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2" name="Заголовок 1">
            <a:extLst>
              <a:ext uri="{FF2B5EF4-FFF2-40B4-BE49-F238E27FC236}">
                <a16:creationId xmlns:a16="http://schemas.microsoft.com/office/drawing/2014/main" id="{40FFA5C2-FAE1-4F0B-903B-EE363883B48F}"/>
              </a:ext>
            </a:extLst>
          </p:cNvPr>
          <p:cNvSpPr txBox="1">
            <a:spLocks/>
          </p:cNvSpPr>
          <p:nvPr/>
        </p:nvSpPr>
        <p:spPr>
          <a:xfrm>
            <a:off x="100857" y="104944"/>
            <a:ext cx="8935639" cy="490514"/>
          </a:xfrm>
          <a:prstGeom prst="rect">
            <a:avLst/>
          </a:prstGeom>
          <a:solidFill>
            <a:srgbClr val="00B0F0">
              <a:alpha val="60000"/>
            </a:srgbClr>
          </a:solid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ru-RU" sz="1800" b="1" dirty="0">
                <a:solidFill>
                  <a:sysClr val="windowText" lastClr="000000"/>
                </a:solidFill>
                <a:latin typeface="Times New Roman"/>
                <a:ea typeface="Times New Roman"/>
              </a:rPr>
              <a:t>ТАКТИЧЕСКАЯ ПОДГОТОВКА</a:t>
            </a:r>
            <a:endParaRPr lang="ru-RU" sz="1800" dirty="0">
              <a:solidFill>
                <a:sysClr val="windowText" lastClr="000000"/>
              </a:solidFill>
              <a:latin typeface="Times New Roman"/>
              <a:ea typeface="Times New Roman"/>
            </a:endParaRPr>
          </a:p>
        </p:txBody>
      </p:sp>
      <p:pic>
        <p:nvPicPr>
          <p:cNvPr id="13" name="Picture 9" descr="G:\Доклад\l14iu-aHAFk.jpg">
            <a:extLst>
              <a:ext uri="{FF2B5EF4-FFF2-40B4-BE49-F238E27FC236}">
                <a16:creationId xmlns:a16="http://schemas.microsoft.com/office/drawing/2014/main" id="{0178F147-1DD5-4E97-B2B7-A236D03305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20" y="2661245"/>
            <a:ext cx="3019802" cy="175389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4" name="Заголовок 1">
            <a:extLst>
              <a:ext uri="{FF2B5EF4-FFF2-40B4-BE49-F238E27FC236}">
                <a16:creationId xmlns:a16="http://schemas.microsoft.com/office/drawing/2014/main" id="{254EE096-9362-4DE0-AA97-F10BA8E82938}"/>
              </a:ext>
            </a:extLst>
          </p:cNvPr>
          <p:cNvSpPr txBox="1">
            <a:spLocks/>
          </p:cNvSpPr>
          <p:nvPr/>
        </p:nvSpPr>
        <p:spPr>
          <a:xfrm>
            <a:off x="142585" y="4449229"/>
            <a:ext cx="8858829" cy="351754"/>
          </a:xfrm>
          <a:prstGeom prst="rect">
            <a:avLst/>
          </a:prstGeom>
          <a:solidFill>
            <a:srgbClr val="00B0F0">
              <a:alpha val="60000"/>
            </a:srgbClr>
          </a:solid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sz="2400" b="1" dirty="0">
                <a:solidFill>
                  <a:sysClr val="windowText" lastClr="000000"/>
                </a:solidFill>
                <a:latin typeface="Times New Roman"/>
                <a:ea typeface="Times New Roman"/>
              </a:rPr>
              <a:t>ВОЕННАЯ ТОПОГРАФИЯ</a:t>
            </a:r>
            <a:endParaRPr lang="ru-RU" sz="2400" dirty="0">
              <a:solidFill>
                <a:sysClr val="windowText" lastClr="000000"/>
              </a:solidFill>
              <a:latin typeface="Times New Roman"/>
              <a:ea typeface="Times New Roman"/>
            </a:endParaRPr>
          </a:p>
        </p:txBody>
      </p:sp>
      <p:pic>
        <p:nvPicPr>
          <p:cNvPr id="15" name="Picture 2" descr="G:\Доклад\tZlioHlbkGc.jpg">
            <a:extLst>
              <a:ext uri="{FF2B5EF4-FFF2-40B4-BE49-F238E27FC236}">
                <a16:creationId xmlns:a16="http://schemas.microsoft.com/office/drawing/2014/main" id="{A7D77600-3240-4B21-9BA6-1CA78E9825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3380" y="4869161"/>
            <a:ext cx="2830266" cy="188389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6" name="Picture 3" descr="G:\Доклад\mlTA554Ziew.jpg">
            <a:extLst>
              <a:ext uri="{FF2B5EF4-FFF2-40B4-BE49-F238E27FC236}">
                <a16:creationId xmlns:a16="http://schemas.microsoft.com/office/drawing/2014/main" id="{36EDE033-282C-4052-92D9-4599BBFBDC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4829363"/>
            <a:ext cx="2890055" cy="192369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93C8C00E-0874-4A4A-B75C-0FFB7B8A7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8980" y="663635"/>
            <a:ext cx="2866840" cy="2034542"/>
          </a:xfrm>
          <a:prstGeom prst="rect">
            <a:avLst/>
          </a:prstGeom>
          <a:effectLst>
            <a:softEdge rad="63500"/>
          </a:effectLst>
        </p:spPr>
      </p:pic>
      <p:pic>
        <p:nvPicPr>
          <p:cNvPr id="9" name="Рисунок 8">
            <a:extLst>
              <a:ext uri="{FF2B5EF4-FFF2-40B4-BE49-F238E27FC236}">
                <a16:creationId xmlns:a16="http://schemas.microsoft.com/office/drawing/2014/main" id="{E042DA7A-704E-4C8B-AC37-F271C032CF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9376" y="666037"/>
            <a:ext cx="2748706" cy="2025815"/>
          </a:xfrm>
          <a:prstGeom prst="rect">
            <a:avLst/>
          </a:prstGeom>
          <a:effectLst>
            <a:softEdge rad="63500"/>
          </a:effectLst>
        </p:spPr>
      </p:pic>
      <p:pic>
        <p:nvPicPr>
          <p:cNvPr id="18" name="Рисунок 17">
            <a:extLst>
              <a:ext uri="{FF2B5EF4-FFF2-40B4-BE49-F238E27FC236}">
                <a16:creationId xmlns:a16="http://schemas.microsoft.com/office/drawing/2014/main" id="{FE3C72BE-A687-4B8D-BB0C-5780550341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9376" y="2661245"/>
            <a:ext cx="2748706" cy="1770940"/>
          </a:xfrm>
          <a:prstGeom prst="rect">
            <a:avLst/>
          </a:prstGeom>
          <a:effectLst>
            <a:softEdge rad="63500"/>
          </a:effectLst>
        </p:spPr>
      </p:pic>
      <p:pic>
        <p:nvPicPr>
          <p:cNvPr id="22" name="Рисунок 21">
            <a:extLst>
              <a:ext uri="{FF2B5EF4-FFF2-40B4-BE49-F238E27FC236}">
                <a16:creationId xmlns:a16="http://schemas.microsoft.com/office/drawing/2014/main" id="{6402E07B-DD72-4A38-975F-20ECEF7EC4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08624" y="2691852"/>
            <a:ext cx="2857196" cy="1719316"/>
          </a:xfrm>
          <a:prstGeom prst="rect">
            <a:avLst/>
          </a:prstGeom>
          <a:effectLst>
            <a:softEdge rad="63500"/>
          </a:effectLst>
        </p:spPr>
      </p:pic>
    </p:spTree>
    <p:extLst>
      <p:ext uri="{BB962C8B-B14F-4D97-AF65-F5344CB8AC3E}">
        <p14:creationId xmlns:p14="http://schemas.microsoft.com/office/powerpoint/2010/main" val="3823734548"/>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103554" y="72094"/>
            <a:ext cx="5188526" cy="720080"/>
          </a:xfrm>
          <a:prstGeom prst="rect">
            <a:avLst/>
          </a:prstGeom>
          <a:solidFill>
            <a:srgbClr val="00B0F0">
              <a:alpha val="60000"/>
            </a:srgbClr>
          </a:solid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sz="2000" b="1" dirty="0">
                <a:solidFill>
                  <a:sysClr val="windowText" lastClr="000000"/>
                </a:solidFill>
                <a:latin typeface="Times New Roman"/>
                <a:ea typeface="Times New Roman"/>
              </a:rPr>
              <a:t>ВОЕННО-МЕДИЦИНСКАЯ ПОДГОТОВКА</a:t>
            </a:r>
            <a:endParaRPr lang="ru-RU" sz="2000" dirty="0">
              <a:solidFill>
                <a:sysClr val="windowText" lastClr="000000"/>
              </a:solidFill>
              <a:latin typeface="Times New Roman"/>
              <a:ea typeface="Times New Roman"/>
            </a:endParaRPr>
          </a:p>
        </p:txBody>
      </p:sp>
      <p:sp>
        <p:nvSpPr>
          <p:cNvPr id="12" name="Заголовок 1"/>
          <p:cNvSpPr txBox="1">
            <a:spLocks/>
          </p:cNvSpPr>
          <p:nvPr/>
        </p:nvSpPr>
        <p:spPr>
          <a:xfrm>
            <a:off x="5364088" y="72094"/>
            <a:ext cx="3672336" cy="720080"/>
          </a:xfrm>
          <a:prstGeom prst="rect">
            <a:avLst/>
          </a:prstGeom>
          <a:solidFill>
            <a:srgbClr val="00B0F0">
              <a:alpha val="60000"/>
            </a:srgbClr>
          </a:solid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sz="1800" b="1" dirty="0">
                <a:solidFill>
                  <a:sysClr val="windowText" lastClr="000000"/>
                </a:solidFill>
                <a:latin typeface="Times New Roman"/>
                <a:ea typeface="Times New Roman"/>
              </a:rPr>
              <a:t>ОСНОВЫ БЕЗОПАСНОСТИ ВОЕННОЙ СЛУЖБЫ</a:t>
            </a:r>
            <a:endParaRPr lang="ru-RU" sz="1800" dirty="0">
              <a:solidFill>
                <a:sysClr val="windowText" lastClr="000000"/>
              </a:solidFill>
              <a:latin typeface="Times New Roman"/>
              <a:ea typeface="Times New Roman"/>
            </a:endParaRPr>
          </a:p>
        </p:txBody>
      </p:sp>
      <p:pic>
        <p:nvPicPr>
          <p:cNvPr id="7174" name="Picture 6" descr="G:\Доклад\kX8YFLS9zv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54" y="841294"/>
            <a:ext cx="2452222" cy="179355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7175" name="Picture 7" descr="G:\Доклад\WFidAntPXK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9557" y="841294"/>
            <a:ext cx="2006722" cy="290966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7176" name="Picture 8" descr="G:\Доклад\aCF0-OGvOJ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418" y="1921083"/>
            <a:ext cx="2777139" cy="185070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3" name="Рисунок 12">
            <a:extLst>
              <a:ext uri="{FF2B5EF4-FFF2-40B4-BE49-F238E27FC236}">
                <a16:creationId xmlns:a16="http://schemas.microsoft.com/office/drawing/2014/main" id="{7BD8A86E-546E-4035-96FC-6264DA85549B}"/>
              </a:ext>
            </a:extLst>
          </p:cNvPr>
          <p:cNvPicPr>
            <a:picLocks noChangeAspect="1"/>
          </p:cNvPicPr>
          <p:nvPr/>
        </p:nvPicPr>
        <p:blipFill>
          <a:blip r:embed="rId5"/>
          <a:stretch>
            <a:fillRect/>
          </a:stretch>
        </p:blipFill>
        <p:spPr>
          <a:xfrm>
            <a:off x="6012160" y="4105944"/>
            <a:ext cx="3131840" cy="2276872"/>
          </a:xfrm>
          <a:prstGeom prst="rect">
            <a:avLst/>
          </a:prstGeom>
          <a:effectLst>
            <a:softEdge rad="63500"/>
          </a:effectLst>
        </p:spPr>
      </p:pic>
      <p:pic>
        <p:nvPicPr>
          <p:cNvPr id="14" name="Рисунок 13">
            <a:extLst>
              <a:ext uri="{FF2B5EF4-FFF2-40B4-BE49-F238E27FC236}">
                <a16:creationId xmlns:a16="http://schemas.microsoft.com/office/drawing/2014/main" id="{93569396-ECA2-44BC-8A08-98BB8FD67421}"/>
              </a:ext>
            </a:extLst>
          </p:cNvPr>
          <p:cNvPicPr>
            <a:picLocks noChangeAspect="1"/>
          </p:cNvPicPr>
          <p:nvPr/>
        </p:nvPicPr>
        <p:blipFill>
          <a:blip r:embed="rId6"/>
          <a:stretch>
            <a:fillRect/>
          </a:stretch>
        </p:blipFill>
        <p:spPr>
          <a:xfrm>
            <a:off x="2915816" y="4457698"/>
            <a:ext cx="3216496" cy="2400302"/>
          </a:xfrm>
          <a:prstGeom prst="rect">
            <a:avLst/>
          </a:prstGeom>
          <a:effectLst>
            <a:softEdge rad="63500"/>
          </a:effectLst>
        </p:spPr>
      </p:pic>
      <p:sp>
        <p:nvSpPr>
          <p:cNvPr id="15" name="Заголовок 1">
            <a:extLst>
              <a:ext uri="{FF2B5EF4-FFF2-40B4-BE49-F238E27FC236}">
                <a16:creationId xmlns:a16="http://schemas.microsoft.com/office/drawing/2014/main" id="{66C6F790-288A-400E-A7C2-72346921B283}"/>
              </a:ext>
            </a:extLst>
          </p:cNvPr>
          <p:cNvSpPr txBox="1">
            <a:spLocks/>
          </p:cNvSpPr>
          <p:nvPr/>
        </p:nvSpPr>
        <p:spPr>
          <a:xfrm>
            <a:off x="155823" y="3757178"/>
            <a:ext cx="8887559" cy="351754"/>
          </a:xfrm>
          <a:prstGeom prst="rect">
            <a:avLst/>
          </a:prstGeom>
          <a:solidFill>
            <a:srgbClr val="00B0F0">
              <a:alpha val="60000"/>
            </a:srgbClr>
          </a:solid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ru-RU" sz="2400" b="1" dirty="0">
                <a:solidFill>
                  <a:sysClr val="windowText" lastClr="000000"/>
                </a:solidFill>
                <a:latin typeface="Times New Roman"/>
                <a:ea typeface="Times New Roman"/>
              </a:rPr>
              <a:t>БОЕВЫЕ СТРЕЛЬБЫ</a:t>
            </a:r>
            <a:endParaRPr lang="ru-RU" sz="2400" dirty="0">
              <a:solidFill>
                <a:sysClr val="windowText" lastClr="000000"/>
              </a:solidFill>
              <a:latin typeface="Times New Roman"/>
              <a:ea typeface="Times New Roman"/>
            </a:endParaRPr>
          </a:p>
        </p:txBody>
      </p:sp>
      <p:pic>
        <p:nvPicPr>
          <p:cNvPr id="4" name="Рисунок 3">
            <a:extLst>
              <a:ext uri="{FF2B5EF4-FFF2-40B4-BE49-F238E27FC236}">
                <a16:creationId xmlns:a16="http://schemas.microsoft.com/office/drawing/2014/main" id="{E38A6BD2-05FB-412C-BF9C-FF96720994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4181756"/>
            <a:ext cx="2867307" cy="2118118"/>
          </a:xfrm>
          <a:prstGeom prst="rect">
            <a:avLst/>
          </a:prstGeom>
          <a:effectLst>
            <a:softEdge rad="63500"/>
          </a:effectLst>
        </p:spPr>
      </p:pic>
      <p:pic>
        <p:nvPicPr>
          <p:cNvPr id="6" name="Рисунок 5">
            <a:extLst>
              <a:ext uri="{FF2B5EF4-FFF2-40B4-BE49-F238E27FC236}">
                <a16:creationId xmlns:a16="http://schemas.microsoft.com/office/drawing/2014/main" id="{683DF46A-3E58-4DD4-9A27-DC24F2ACB3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4088" y="836712"/>
            <a:ext cx="3679294" cy="2909668"/>
          </a:xfrm>
          <a:prstGeom prst="rect">
            <a:avLst/>
          </a:prstGeom>
          <a:effectLst>
            <a:softEdge rad="63500"/>
          </a:effectLst>
        </p:spPr>
      </p:pic>
    </p:spTree>
    <p:extLst>
      <p:ext uri="{BB962C8B-B14F-4D97-AF65-F5344CB8AC3E}">
        <p14:creationId xmlns:p14="http://schemas.microsoft.com/office/powerpoint/2010/main" val="35821169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Доклад\2MGf_lDwi-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50" y="544653"/>
            <a:ext cx="3040057" cy="222938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7171" name="Picture 3" descr="F:\Доклад\1p4tjUJ424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50" y="2756518"/>
            <a:ext cx="3437443" cy="212744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 name="Picture 4" descr="F:\Доклад\pCWr3xcpOmQ.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1301" y="578615"/>
            <a:ext cx="3047203" cy="217679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 name="Picture 3" descr="F:\Доклад\CtHTYpLkiR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8657" y="553971"/>
            <a:ext cx="3025511" cy="222006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 name="Заголовок 1">
            <a:extLst>
              <a:ext uri="{FF2B5EF4-FFF2-40B4-BE49-F238E27FC236}">
                <a16:creationId xmlns:a16="http://schemas.microsoft.com/office/drawing/2014/main" id="{501D4D0E-1996-48B3-A38E-575E94C1EA73}"/>
              </a:ext>
            </a:extLst>
          </p:cNvPr>
          <p:cNvSpPr txBox="1">
            <a:spLocks/>
          </p:cNvSpPr>
          <p:nvPr/>
        </p:nvSpPr>
        <p:spPr>
          <a:xfrm>
            <a:off x="128220" y="84771"/>
            <a:ext cx="8962530" cy="459882"/>
          </a:xfrm>
          <a:prstGeom prst="rect">
            <a:avLst/>
          </a:prstGeom>
          <a:solidFill>
            <a:srgbClr val="00B0F0">
              <a:alpha val="60000"/>
            </a:srgbClr>
          </a:solid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ru-RU" sz="1800" b="1" dirty="0">
                <a:solidFill>
                  <a:sysClr val="windowText" lastClr="000000"/>
                </a:solidFill>
                <a:latin typeface="Times New Roman"/>
                <a:ea typeface="Times New Roman"/>
              </a:rPr>
              <a:t>КУЛЬТУРНО-ДОСУГОВЫЕ МЕРОПРИЯТИЯ И ВОСПИТАТЕЛЬНАЯ РАБОТА </a:t>
            </a:r>
            <a:endParaRPr lang="ru-RU" sz="1800" dirty="0">
              <a:solidFill>
                <a:sysClr val="windowText" lastClr="000000"/>
              </a:solidFill>
              <a:latin typeface="Times New Roman"/>
              <a:ea typeface="Times New Roman"/>
            </a:endParaRPr>
          </a:p>
        </p:txBody>
      </p:sp>
      <p:pic>
        <p:nvPicPr>
          <p:cNvPr id="12" name="Picture 4" descr="F:\Доклад\G7Vto_i48Jo.jpg">
            <a:extLst>
              <a:ext uri="{FF2B5EF4-FFF2-40B4-BE49-F238E27FC236}">
                <a16:creationId xmlns:a16="http://schemas.microsoft.com/office/drawing/2014/main" id="{88E598EB-8E9C-446F-B155-4E0CC4F498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9622" y="2751585"/>
            <a:ext cx="2267585" cy="213266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4" name="Picture 3" descr="F:\Доклад\_pMVb5yG39w.jpg">
            <a:extLst>
              <a:ext uri="{FF2B5EF4-FFF2-40B4-BE49-F238E27FC236}">
                <a16:creationId xmlns:a16="http://schemas.microsoft.com/office/drawing/2014/main" id="{D5DA7699-DC1E-468E-A2A9-99C46222D20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77207" y="2751585"/>
            <a:ext cx="3312368" cy="213237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89F9FFE8-7EEC-4983-BA9A-FA6C1D2CB1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2516" y="4871602"/>
            <a:ext cx="3214573" cy="1940137"/>
          </a:xfrm>
          <a:prstGeom prst="rect">
            <a:avLst/>
          </a:prstGeom>
          <a:effectLst>
            <a:softEdge rad="63500"/>
          </a:effectLst>
        </p:spPr>
      </p:pic>
      <p:pic>
        <p:nvPicPr>
          <p:cNvPr id="15" name="Picture 2">
            <a:extLst>
              <a:ext uri="{FF2B5EF4-FFF2-40B4-BE49-F238E27FC236}">
                <a16:creationId xmlns:a16="http://schemas.microsoft.com/office/drawing/2014/main" id="{113131BF-DF4B-4FA9-B652-CBD816D0DFA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7413" y="4931465"/>
            <a:ext cx="1232370" cy="1737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a:extLst>
              <a:ext uri="{FF2B5EF4-FFF2-40B4-BE49-F238E27FC236}">
                <a16:creationId xmlns:a16="http://schemas.microsoft.com/office/drawing/2014/main" id="{AFC458D1-EBE1-4C80-8008-B0738DA36E8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17613" y="4941168"/>
            <a:ext cx="1218883" cy="174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a:extLst>
              <a:ext uri="{FF2B5EF4-FFF2-40B4-BE49-F238E27FC236}">
                <a16:creationId xmlns:a16="http://schemas.microsoft.com/office/drawing/2014/main" id="{1B41BD9E-0D40-456F-8DFC-C43207B5D8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36018" y="4883962"/>
            <a:ext cx="3025511" cy="1915031"/>
          </a:xfrm>
          <a:prstGeom prst="rect">
            <a:avLst/>
          </a:prstGeom>
          <a:effectLst>
            <a:softEdge rad="63500"/>
          </a:effectLst>
        </p:spPr>
      </p:pic>
    </p:spTree>
    <p:extLst>
      <p:ext uri="{BB962C8B-B14F-4D97-AF65-F5344CB8AC3E}">
        <p14:creationId xmlns:p14="http://schemas.microsoft.com/office/powerpoint/2010/main" val="328320441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Открыт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11547</TotalTime>
  <Words>1657</Words>
  <Application>Microsoft Office PowerPoint</Application>
  <PresentationFormat>Экран (4:3)</PresentationFormat>
  <Paragraphs>431</Paragraphs>
  <Slides>19</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2</vt:i4>
      </vt:variant>
      <vt:variant>
        <vt:lpstr>Заголовки слайдов</vt:lpstr>
      </vt:variant>
      <vt:variant>
        <vt:i4>19</vt:i4>
      </vt:variant>
    </vt:vector>
  </HeadingPairs>
  <TitlesOfParts>
    <vt:vector size="29" baseType="lpstr">
      <vt:lpstr>Arial</vt:lpstr>
      <vt:lpstr>Calibri</vt:lpstr>
      <vt:lpstr>Lucida Sans Unicode</vt:lpstr>
      <vt:lpstr>Times New Roman</vt:lpstr>
      <vt:lpstr>Trebuchet MS</vt:lpstr>
      <vt:lpstr>Verdana</vt:lpstr>
      <vt:lpstr>Wingdings 2</vt:lpstr>
      <vt:lpstr>Wingdings 3</vt:lpstr>
      <vt:lpstr>2_Открытая</vt:lpstr>
      <vt:lpstr>Аспект</vt:lpstr>
      <vt:lpstr>Министерство образования и науки Пермского края ГБУ «Пермский краевой центр военно-патриотического воспитания и подготовки граждан (молодежи) к военной службе»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СВОДНАЯ ОЦЕНОЧНАЯ ВЕДОМОСТЬ курсантов учебного сбора ГБУ «Пермский краевой центр военно-патриотического воспитания и подготовки граждан (молодежи) к военной службе» за учебные сборы 9 – 13 декабря 2019 года. ____ «ПХТТ», г. Пермь__ (наименование учебного заведения (района))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azgard</dc:creator>
  <cp:lastModifiedBy>Пользователь</cp:lastModifiedBy>
  <cp:revision>371</cp:revision>
  <dcterms:created xsi:type="dcterms:W3CDTF">2017-01-30T11:15:10Z</dcterms:created>
  <dcterms:modified xsi:type="dcterms:W3CDTF">2020-02-06T10:46:22Z</dcterms:modified>
</cp:coreProperties>
</file>